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6" r:id="rId23"/>
  </p:sldIdLst>
  <p:sldSz cx="12192000" cy="6858000"/>
  <p:notesSz cx="6858000" cy="12192000"/>
  <p:embeddedFontLst>
    <p:embeddedFont>
      <p:font typeface="MiSans" charset="-122"/>
      <p:regular r:id="rId25"/>
    </p:embeddedFont>
    <p:embeddedFont>
      <p:font typeface="Calibri" pitchFamily="34" charset="0"/>
      <p:regular r:id="rId26"/>
      <p:bold r:id="rId27"/>
      <p:italic r:id="rId28"/>
      <p:boldItalic r:id="rId29"/>
    </p:embeddedFont>
    <p:embeddedFont>
      <p:font typeface="黑体" pitchFamily="49" charset="-122"/>
      <p:regular r:id="rId30"/>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11"/>
    <p:restoredTop sz="94610"/>
  </p:normalViewPr>
  <p:slideViewPr>
    <p:cSldViewPr snapToGrid="0" snapToObjects="1">
      <p:cViewPr varScale="1">
        <p:scale>
          <a:sx n="89" d="100"/>
          <a:sy n="89" d="100"/>
        </p:scale>
        <p:origin x="-58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10</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11</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12</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13</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14</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15</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16</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17</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18</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19</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20</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21</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22</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7</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8</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9</a:t>
            </a:fld>
            <a:endParaRPr lang="en-US"/>
          </a:p>
        </p:txBody>
      </p:sp>
    </p:spTree>
    <p:extLst>
      <p:ext uri="{BB962C8B-B14F-4D97-AF65-F5344CB8AC3E}">
        <p14:creationId xmlns:p14="http://schemas.microsoft.com/office/powerpoint/2010/main" xmlns=""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PTIST_MASTER">
    <p:bg>
      <p:bgPr>
        <a:solidFill>
          <a:srgbClr val="FFFFFF"/>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a:effectLst/>
      </p:bgPr>
    </p:bg>
    <p:spTree>
      <p:nvGrpSpPr>
        <p:cNvPr id="1" name=""/>
        <p:cNvGrpSpPr/>
        <p:nvPr/>
      </p:nvGrpSpPr>
      <p:grpSpPr>
        <a:xfrm>
          <a:off x="0" y="0"/>
          <a:ext cx="0" cy="0"/>
          <a:chOff x="0" y="0"/>
          <a:chExt cx="0" cy="0"/>
        </a:xfrm>
      </p:grpSpPr>
      <p:pic>
        <p:nvPicPr>
          <p:cNvPr id="2" name="Image 0" descr="https://kimi-img.moonshot.cn/pub/slides/slides_tmpl/image/25-09-08-12:55:42-d2v63jlnfo2stf9dk4s0.jpg"/>
          <p:cNvPicPr>
            <a:picLocks noChangeAspect="1"/>
          </p:cNvPicPr>
          <p:nvPr/>
        </p:nvPicPr>
        <p:blipFill>
          <a:blip r:embed="rId3"/>
          <a:srcRect l="2846" t="2254" r="3013" b="8961"/>
          <a:stretch/>
        </p:blipFill>
        <p:spPr>
          <a:xfrm rot="21600000">
            <a:off x="-21590" y="0"/>
            <a:ext cx="12213590" cy="6870700"/>
          </a:xfrm>
          <a:prstGeom prst="rect">
            <a:avLst/>
          </a:prstGeom>
        </p:spPr>
      </p:pic>
      <p:sp>
        <p:nvSpPr>
          <p:cNvPr id="3" name="Text 0"/>
          <p:cNvSpPr/>
          <p:nvPr/>
        </p:nvSpPr>
        <p:spPr>
          <a:xfrm>
            <a:off x="2140585" y="1882140"/>
            <a:ext cx="7750810" cy="2155825"/>
          </a:xfrm>
          <a:prstGeom prst="rect">
            <a:avLst/>
          </a:prstGeom>
          <a:noFill/>
          <a:ln/>
        </p:spPr>
        <p:txBody>
          <a:bodyPr wrap="square" lIns="91440" tIns="45720" rIns="91440" bIns="45720" rtlCol="0" anchor="t">
            <a:spAutoFit/>
          </a:bodyPr>
          <a:lstStyle/>
          <a:p>
            <a:pPr marL="0" indent="0" algn="ctr">
              <a:lnSpc>
                <a:spcPct val="100000"/>
              </a:lnSpc>
              <a:buNone/>
            </a:pPr>
            <a:r>
              <a:rPr lang="en-US" sz="6600" b="1" dirty="0" err="1">
                <a:solidFill>
                  <a:srgbClr val="015DBB"/>
                </a:solidFill>
                <a:latin typeface="MiSans" pitchFamily="34" charset="0"/>
                <a:ea typeface="MiSans" pitchFamily="34" charset="-122"/>
                <a:cs typeface="MiSans" pitchFamily="34" charset="-120"/>
              </a:rPr>
              <a:t>数说中国</a:t>
            </a:r>
            <a:r>
              <a:rPr lang="en-US" sz="6600" b="1" dirty="0" smtClean="0">
                <a:solidFill>
                  <a:srgbClr val="015DBB"/>
                </a:solidFill>
                <a:latin typeface="MiSans" pitchFamily="34" charset="0"/>
                <a:ea typeface="MiSans" pitchFamily="34" charset="-122"/>
                <a:cs typeface="MiSans" pitchFamily="34" charset="-120"/>
              </a:rPr>
              <a:t>：</a:t>
            </a:r>
          </a:p>
          <a:p>
            <a:pPr marL="0" indent="0" algn="ctr">
              <a:lnSpc>
                <a:spcPct val="100000"/>
              </a:lnSpc>
              <a:buNone/>
            </a:pPr>
            <a:r>
              <a:rPr lang="en-US" sz="6600" b="1" dirty="0" err="1" smtClean="0">
                <a:solidFill>
                  <a:srgbClr val="015DBB"/>
                </a:solidFill>
                <a:latin typeface="MiSans" pitchFamily="34" charset="0"/>
                <a:ea typeface="MiSans" pitchFamily="34" charset="-122"/>
                <a:cs typeface="MiSans" pitchFamily="34" charset="-120"/>
              </a:rPr>
              <a:t>信息技术的发展</a:t>
            </a:r>
            <a:endParaRPr lang="en-US" sz="1600" dirty="0"/>
          </a:p>
        </p:txBody>
      </p:sp>
      <p:sp>
        <p:nvSpPr>
          <p:cNvPr id="4" name="Shape 1"/>
          <p:cNvSpPr/>
          <p:nvPr/>
        </p:nvSpPr>
        <p:spPr>
          <a:xfrm>
            <a:off x="3490595" y="4424045"/>
            <a:ext cx="2311400" cy="502920"/>
          </a:xfrm>
          <a:prstGeom prst="roundRect">
            <a:avLst>
              <a:gd name="adj" fmla="val 50000"/>
            </a:avLst>
          </a:prstGeom>
          <a:solidFill>
            <a:srgbClr val="015DBB"/>
          </a:solidFill>
          <a:ln/>
        </p:spPr>
      </p:sp>
      <p:sp>
        <p:nvSpPr>
          <p:cNvPr id="5" name="Text 2"/>
          <p:cNvSpPr/>
          <p:nvPr/>
        </p:nvSpPr>
        <p:spPr>
          <a:xfrm>
            <a:off x="3490595" y="4424045"/>
            <a:ext cx="2311400" cy="502920"/>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6" name="Text 3"/>
          <p:cNvSpPr/>
          <p:nvPr/>
        </p:nvSpPr>
        <p:spPr>
          <a:xfrm>
            <a:off x="3455670" y="4476115"/>
            <a:ext cx="2385695" cy="400110"/>
          </a:xfrm>
          <a:prstGeom prst="rect">
            <a:avLst/>
          </a:prstGeom>
          <a:noFill/>
          <a:ln/>
        </p:spPr>
        <p:txBody>
          <a:bodyPr wrap="square" lIns="91440" tIns="45720" rIns="91440" bIns="45720" rtlCol="0" anchor="t">
            <a:spAutoFit/>
          </a:bodyPr>
          <a:lstStyle/>
          <a:p>
            <a:pPr marL="0" indent="0" algn="ctr">
              <a:lnSpc>
                <a:spcPct val="100000"/>
              </a:lnSpc>
              <a:buNone/>
            </a:pPr>
            <a:r>
              <a:rPr lang="en-US" sz="2000" b="1" dirty="0" err="1">
                <a:solidFill>
                  <a:srgbClr val="FFFFFF"/>
                </a:solidFill>
                <a:latin typeface="MiSans" pitchFamily="34" charset="0"/>
                <a:ea typeface="MiSans" pitchFamily="34" charset="-122"/>
                <a:cs typeface="MiSans" pitchFamily="34" charset="-120"/>
              </a:rPr>
              <a:t>汇报人</a:t>
            </a:r>
            <a:r>
              <a:rPr lang="en-US" sz="2000" b="1" dirty="0" smtClean="0">
                <a:solidFill>
                  <a:srgbClr val="FFFFFF"/>
                </a:solidFill>
                <a:latin typeface="MiSans" pitchFamily="34" charset="0"/>
                <a:ea typeface="MiSans" pitchFamily="34" charset="-122"/>
                <a:cs typeface="MiSans" pitchFamily="34" charset="-120"/>
              </a:rPr>
              <a:t>:</a:t>
            </a:r>
            <a:r>
              <a:rPr lang="zh-CN" altLang="en-US" sz="2000" b="1" dirty="0" smtClean="0">
                <a:solidFill>
                  <a:srgbClr val="FFFFFF"/>
                </a:solidFill>
                <a:latin typeface="MiSans" pitchFamily="34" charset="0"/>
                <a:ea typeface="MiSans" pitchFamily="34" charset="-122"/>
                <a:cs typeface="MiSans" pitchFamily="34" charset="-120"/>
              </a:rPr>
              <a:t>赵金波</a:t>
            </a:r>
            <a:endParaRPr lang="en-US" sz="1600" dirty="0"/>
          </a:p>
        </p:txBody>
      </p:sp>
      <p:sp>
        <p:nvSpPr>
          <p:cNvPr id="7" name="Shape 4"/>
          <p:cNvSpPr/>
          <p:nvPr/>
        </p:nvSpPr>
        <p:spPr>
          <a:xfrm>
            <a:off x="6146165" y="4424045"/>
            <a:ext cx="2311400" cy="502920"/>
          </a:xfrm>
          <a:prstGeom prst="roundRect">
            <a:avLst>
              <a:gd name="adj" fmla="val 50000"/>
            </a:avLst>
          </a:prstGeom>
          <a:solidFill>
            <a:srgbClr val="015DBB"/>
          </a:solidFill>
          <a:ln/>
        </p:spPr>
      </p:sp>
      <p:sp>
        <p:nvSpPr>
          <p:cNvPr id="8" name="Text 5"/>
          <p:cNvSpPr/>
          <p:nvPr/>
        </p:nvSpPr>
        <p:spPr>
          <a:xfrm>
            <a:off x="6146165" y="4424045"/>
            <a:ext cx="2311400" cy="502920"/>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9" name="Text 6"/>
          <p:cNvSpPr/>
          <p:nvPr/>
        </p:nvSpPr>
        <p:spPr>
          <a:xfrm>
            <a:off x="6111240" y="4476115"/>
            <a:ext cx="2385695" cy="400110"/>
          </a:xfrm>
          <a:prstGeom prst="rect">
            <a:avLst/>
          </a:prstGeom>
          <a:noFill/>
          <a:ln/>
        </p:spPr>
        <p:txBody>
          <a:bodyPr wrap="square" lIns="91440" tIns="45720" rIns="91440" bIns="45720" rtlCol="0" anchor="t">
            <a:spAutoFit/>
          </a:bodyPr>
          <a:lstStyle/>
          <a:p>
            <a:pPr marL="0" indent="0" algn="ctr">
              <a:lnSpc>
                <a:spcPct val="100000"/>
              </a:lnSpc>
              <a:buNone/>
            </a:pPr>
            <a:r>
              <a:rPr lang="en-US" sz="2000" b="1" dirty="0">
                <a:solidFill>
                  <a:srgbClr val="FFFFFF"/>
                </a:solidFill>
                <a:latin typeface="MiSans" pitchFamily="34" charset="0"/>
                <a:ea typeface="MiSans" pitchFamily="34" charset="-122"/>
                <a:cs typeface="MiSans" pitchFamily="34" charset="-120"/>
              </a:rPr>
              <a:t>时间:</a:t>
            </a:r>
            <a:r>
              <a:rPr lang="en-US" sz="2000" b="1" dirty="0" smtClean="0">
                <a:solidFill>
                  <a:srgbClr val="FFFFFF"/>
                </a:solidFill>
                <a:latin typeface="MiSans" pitchFamily="34" charset="0"/>
                <a:ea typeface="MiSans" pitchFamily="34" charset="-122"/>
                <a:cs typeface="MiSans" pitchFamily="34" charset="-120"/>
              </a:rPr>
              <a:t>2025/09/19</a:t>
            </a:r>
            <a:endParaRPr lang="en-US" sz="1600" dirty="0"/>
          </a:p>
        </p:txBody>
      </p:sp>
      <p:sp>
        <p:nvSpPr>
          <p:cNvPr id="10" name="Shape 7"/>
          <p:cNvSpPr/>
          <p:nvPr/>
        </p:nvSpPr>
        <p:spPr>
          <a:xfrm>
            <a:off x="893745" y="4728174"/>
            <a:ext cx="1141923" cy="723293"/>
          </a:xfrm>
          <a:custGeom>
            <a:avLst/>
            <a:gdLst/>
            <a:ahLst/>
            <a:cxnLst/>
            <a:rect l="l" t="t" r="r" b="b"/>
            <a:pathLst>
              <a:path w="1141923" h="723293">
                <a:moveTo>
                  <a:pt x="50838" y="25788"/>
                </a:moveTo>
                <a:cubicBezTo>
                  <a:pt x="50838" y="40086"/>
                  <a:pt x="39239" y="51676"/>
                  <a:pt x="24931" y="51676"/>
                </a:cubicBezTo>
                <a:cubicBezTo>
                  <a:pt x="10623" y="51676"/>
                  <a:pt x="-976" y="40086"/>
                  <a:pt x="-976" y="25788"/>
                </a:cubicBezTo>
                <a:cubicBezTo>
                  <a:pt x="-976" y="11490"/>
                  <a:pt x="10623" y="-101"/>
                  <a:pt x="24931" y="-101"/>
                </a:cubicBezTo>
                <a:cubicBezTo>
                  <a:pt x="39233" y="-108"/>
                  <a:pt x="50831" y="11473"/>
                  <a:pt x="50838" y="25763"/>
                </a:cubicBezTo>
                <a:cubicBezTo>
                  <a:pt x="50838" y="25772"/>
                  <a:pt x="50838" y="25780"/>
                  <a:pt x="50838" y="25788"/>
                </a:cubicBezTo>
                <a:close/>
                <a:moveTo>
                  <a:pt x="269068" y="25788"/>
                </a:moveTo>
                <a:cubicBezTo>
                  <a:pt x="269068" y="40086"/>
                  <a:pt x="257469" y="51676"/>
                  <a:pt x="243160" y="51676"/>
                </a:cubicBezTo>
                <a:cubicBezTo>
                  <a:pt x="228853" y="51676"/>
                  <a:pt x="217253" y="40086"/>
                  <a:pt x="217253" y="25788"/>
                </a:cubicBezTo>
                <a:cubicBezTo>
                  <a:pt x="217253" y="11490"/>
                  <a:pt x="228853" y="-101"/>
                  <a:pt x="243160" y="-101"/>
                </a:cubicBezTo>
                <a:cubicBezTo>
                  <a:pt x="257461" y="-84"/>
                  <a:pt x="269051" y="11497"/>
                  <a:pt x="269068" y="25788"/>
                </a:cubicBezTo>
                <a:close/>
                <a:moveTo>
                  <a:pt x="487237" y="25788"/>
                </a:moveTo>
                <a:cubicBezTo>
                  <a:pt x="487237" y="40086"/>
                  <a:pt x="475637" y="51676"/>
                  <a:pt x="461329" y="51676"/>
                </a:cubicBezTo>
                <a:cubicBezTo>
                  <a:pt x="447021" y="51676"/>
                  <a:pt x="435422" y="40086"/>
                  <a:pt x="435422" y="25788"/>
                </a:cubicBezTo>
                <a:cubicBezTo>
                  <a:pt x="435422" y="11490"/>
                  <a:pt x="447021" y="-101"/>
                  <a:pt x="461329" y="-101"/>
                </a:cubicBezTo>
                <a:cubicBezTo>
                  <a:pt x="475631" y="-108"/>
                  <a:pt x="487229" y="11473"/>
                  <a:pt x="487237" y="25763"/>
                </a:cubicBezTo>
                <a:cubicBezTo>
                  <a:pt x="487237" y="25772"/>
                  <a:pt x="487237" y="25780"/>
                  <a:pt x="487237" y="25788"/>
                </a:cubicBezTo>
                <a:close/>
                <a:moveTo>
                  <a:pt x="705466" y="25788"/>
                </a:moveTo>
                <a:cubicBezTo>
                  <a:pt x="705466" y="40086"/>
                  <a:pt x="693867" y="51676"/>
                  <a:pt x="679559" y="51676"/>
                </a:cubicBezTo>
                <a:cubicBezTo>
                  <a:pt x="665250" y="51676"/>
                  <a:pt x="653652" y="40086"/>
                  <a:pt x="653652" y="25788"/>
                </a:cubicBezTo>
                <a:cubicBezTo>
                  <a:pt x="653652" y="11490"/>
                  <a:pt x="665250" y="-101"/>
                  <a:pt x="679559" y="-101"/>
                </a:cubicBezTo>
                <a:cubicBezTo>
                  <a:pt x="693861" y="-108"/>
                  <a:pt x="705458" y="11473"/>
                  <a:pt x="705466" y="25763"/>
                </a:cubicBezTo>
                <a:cubicBezTo>
                  <a:pt x="705466" y="25772"/>
                  <a:pt x="705466" y="25780"/>
                  <a:pt x="705466" y="25788"/>
                </a:cubicBezTo>
                <a:close/>
                <a:moveTo>
                  <a:pt x="923695" y="25788"/>
                </a:moveTo>
                <a:cubicBezTo>
                  <a:pt x="923695" y="40086"/>
                  <a:pt x="912096" y="51676"/>
                  <a:pt x="897788" y="51676"/>
                </a:cubicBezTo>
                <a:cubicBezTo>
                  <a:pt x="883481" y="51676"/>
                  <a:pt x="871881" y="40086"/>
                  <a:pt x="871881" y="25788"/>
                </a:cubicBezTo>
                <a:cubicBezTo>
                  <a:pt x="871881" y="11490"/>
                  <a:pt x="883481" y="-101"/>
                  <a:pt x="897788" y="-101"/>
                </a:cubicBezTo>
                <a:cubicBezTo>
                  <a:pt x="912090" y="-108"/>
                  <a:pt x="923688" y="11473"/>
                  <a:pt x="923695" y="25763"/>
                </a:cubicBezTo>
                <a:cubicBezTo>
                  <a:pt x="923695" y="25772"/>
                  <a:pt x="923695" y="25780"/>
                  <a:pt x="923695" y="25788"/>
                </a:cubicBezTo>
                <a:close/>
                <a:moveTo>
                  <a:pt x="1141923" y="25788"/>
                </a:moveTo>
                <a:cubicBezTo>
                  <a:pt x="1141923" y="40086"/>
                  <a:pt x="1130324" y="51676"/>
                  <a:pt x="1116016" y="51676"/>
                </a:cubicBezTo>
                <a:cubicBezTo>
                  <a:pt x="1101708" y="51676"/>
                  <a:pt x="1090109" y="40086"/>
                  <a:pt x="1090109" y="25788"/>
                </a:cubicBezTo>
                <a:cubicBezTo>
                  <a:pt x="1090109" y="11490"/>
                  <a:pt x="1101708" y="-101"/>
                  <a:pt x="1116016" y="-101"/>
                </a:cubicBezTo>
                <a:cubicBezTo>
                  <a:pt x="1130316" y="-84"/>
                  <a:pt x="1141907" y="11497"/>
                  <a:pt x="1141923" y="25788"/>
                </a:cubicBezTo>
                <a:close/>
                <a:moveTo>
                  <a:pt x="50838" y="193692"/>
                </a:moveTo>
                <a:cubicBezTo>
                  <a:pt x="50838" y="207990"/>
                  <a:pt x="39239" y="219580"/>
                  <a:pt x="24931" y="219580"/>
                </a:cubicBezTo>
                <a:cubicBezTo>
                  <a:pt x="10623" y="219580"/>
                  <a:pt x="-976" y="207990"/>
                  <a:pt x="-976" y="193692"/>
                </a:cubicBezTo>
                <a:cubicBezTo>
                  <a:pt x="-976" y="179394"/>
                  <a:pt x="10623" y="167803"/>
                  <a:pt x="24931" y="167803"/>
                </a:cubicBezTo>
                <a:cubicBezTo>
                  <a:pt x="39233" y="167796"/>
                  <a:pt x="50831" y="179377"/>
                  <a:pt x="50838" y="193668"/>
                </a:cubicBezTo>
                <a:cubicBezTo>
                  <a:pt x="50838" y="193676"/>
                  <a:pt x="50838" y="193684"/>
                  <a:pt x="50838" y="193692"/>
                </a:cubicBezTo>
                <a:close/>
                <a:moveTo>
                  <a:pt x="269068" y="193692"/>
                </a:moveTo>
                <a:cubicBezTo>
                  <a:pt x="269068" y="207990"/>
                  <a:pt x="257469" y="219580"/>
                  <a:pt x="243160" y="219580"/>
                </a:cubicBezTo>
                <a:cubicBezTo>
                  <a:pt x="228853" y="219580"/>
                  <a:pt x="217253" y="207990"/>
                  <a:pt x="217253" y="193692"/>
                </a:cubicBezTo>
                <a:cubicBezTo>
                  <a:pt x="217253" y="179394"/>
                  <a:pt x="228853" y="167803"/>
                  <a:pt x="243160" y="167803"/>
                </a:cubicBezTo>
                <a:cubicBezTo>
                  <a:pt x="257461" y="167820"/>
                  <a:pt x="269051" y="179401"/>
                  <a:pt x="269068" y="193692"/>
                </a:cubicBezTo>
                <a:close/>
                <a:moveTo>
                  <a:pt x="487237" y="193692"/>
                </a:moveTo>
                <a:cubicBezTo>
                  <a:pt x="487237" y="207990"/>
                  <a:pt x="475637" y="219580"/>
                  <a:pt x="461329" y="219580"/>
                </a:cubicBezTo>
                <a:cubicBezTo>
                  <a:pt x="447021" y="219580"/>
                  <a:pt x="435422" y="207990"/>
                  <a:pt x="435422" y="193692"/>
                </a:cubicBezTo>
                <a:cubicBezTo>
                  <a:pt x="435422" y="179394"/>
                  <a:pt x="447021" y="167803"/>
                  <a:pt x="461329" y="167803"/>
                </a:cubicBezTo>
                <a:cubicBezTo>
                  <a:pt x="475631" y="167796"/>
                  <a:pt x="487229" y="179377"/>
                  <a:pt x="487237" y="193668"/>
                </a:cubicBezTo>
                <a:cubicBezTo>
                  <a:pt x="487237" y="193676"/>
                  <a:pt x="487237" y="193684"/>
                  <a:pt x="487237" y="193692"/>
                </a:cubicBezTo>
                <a:close/>
                <a:moveTo>
                  <a:pt x="705466" y="193692"/>
                </a:moveTo>
                <a:cubicBezTo>
                  <a:pt x="705466" y="207990"/>
                  <a:pt x="693867" y="219580"/>
                  <a:pt x="679559" y="219580"/>
                </a:cubicBezTo>
                <a:cubicBezTo>
                  <a:pt x="665250" y="219580"/>
                  <a:pt x="653652" y="207990"/>
                  <a:pt x="653652" y="193692"/>
                </a:cubicBezTo>
                <a:cubicBezTo>
                  <a:pt x="653652" y="179394"/>
                  <a:pt x="665250" y="167803"/>
                  <a:pt x="679559" y="167803"/>
                </a:cubicBezTo>
                <a:cubicBezTo>
                  <a:pt x="693861" y="167796"/>
                  <a:pt x="705458" y="179377"/>
                  <a:pt x="705466" y="193668"/>
                </a:cubicBezTo>
                <a:cubicBezTo>
                  <a:pt x="705466" y="193676"/>
                  <a:pt x="705466" y="193684"/>
                  <a:pt x="705466" y="193692"/>
                </a:cubicBezTo>
                <a:close/>
                <a:moveTo>
                  <a:pt x="923695" y="193692"/>
                </a:moveTo>
                <a:cubicBezTo>
                  <a:pt x="923695" y="207990"/>
                  <a:pt x="912096" y="219580"/>
                  <a:pt x="897788" y="219580"/>
                </a:cubicBezTo>
                <a:cubicBezTo>
                  <a:pt x="883481" y="219580"/>
                  <a:pt x="871881" y="207990"/>
                  <a:pt x="871881" y="193692"/>
                </a:cubicBezTo>
                <a:cubicBezTo>
                  <a:pt x="871881" y="179394"/>
                  <a:pt x="883481" y="167803"/>
                  <a:pt x="897788" y="167803"/>
                </a:cubicBezTo>
                <a:cubicBezTo>
                  <a:pt x="912090" y="167796"/>
                  <a:pt x="923688" y="179377"/>
                  <a:pt x="923695" y="193668"/>
                </a:cubicBezTo>
                <a:cubicBezTo>
                  <a:pt x="923695" y="193676"/>
                  <a:pt x="923695" y="193684"/>
                  <a:pt x="923695" y="193692"/>
                </a:cubicBezTo>
                <a:close/>
                <a:moveTo>
                  <a:pt x="1141923" y="193692"/>
                </a:moveTo>
                <a:cubicBezTo>
                  <a:pt x="1141923" y="207990"/>
                  <a:pt x="1130324" y="219580"/>
                  <a:pt x="1116016" y="219580"/>
                </a:cubicBezTo>
                <a:cubicBezTo>
                  <a:pt x="1101708" y="219580"/>
                  <a:pt x="1090109" y="207990"/>
                  <a:pt x="1090109" y="193692"/>
                </a:cubicBezTo>
                <a:cubicBezTo>
                  <a:pt x="1090109" y="179394"/>
                  <a:pt x="1101708" y="167803"/>
                  <a:pt x="1116016" y="167803"/>
                </a:cubicBezTo>
                <a:cubicBezTo>
                  <a:pt x="1130316" y="167820"/>
                  <a:pt x="1141907" y="179401"/>
                  <a:pt x="1141923" y="193692"/>
                </a:cubicBezTo>
                <a:close/>
                <a:moveTo>
                  <a:pt x="50838" y="361596"/>
                </a:moveTo>
                <a:cubicBezTo>
                  <a:pt x="50838" y="375894"/>
                  <a:pt x="39239" y="387485"/>
                  <a:pt x="24931" y="387485"/>
                </a:cubicBezTo>
                <a:cubicBezTo>
                  <a:pt x="10623" y="387485"/>
                  <a:pt x="-976" y="375894"/>
                  <a:pt x="-976" y="361596"/>
                </a:cubicBezTo>
                <a:cubicBezTo>
                  <a:pt x="-976" y="347298"/>
                  <a:pt x="10623" y="335707"/>
                  <a:pt x="24931" y="335707"/>
                </a:cubicBezTo>
                <a:cubicBezTo>
                  <a:pt x="39233" y="335700"/>
                  <a:pt x="50831" y="347280"/>
                  <a:pt x="50838" y="361571"/>
                </a:cubicBezTo>
                <a:cubicBezTo>
                  <a:pt x="50838" y="361579"/>
                  <a:pt x="50838" y="361588"/>
                  <a:pt x="50838" y="361596"/>
                </a:cubicBezTo>
                <a:close/>
                <a:moveTo>
                  <a:pt x="269068" y="361596"/>
                </a:moveTo>
                <a:cubicBezTo>
                  <a:pt x="269068" y="375894"/>
                  <a:pt x="257469" y="387485"/>
                  <a:pt x="243160" y="387485"/>
                </a:cubicBezTo>
                <a:cubicBezTo>
                  <a:pt x="228853" y="387485"/>
                  <a:pt x="217253" y="375894"/>
                  <a:pt x="217253" y="361596"/>
                </a:cubicBezTo>
                <a:cubicBezTo>
                  <a:pt x="217253" y="347298"/>
                  <a:pt x="228853" y="335707"/>
                  <a:pt x="243160" y="335707"/>
                </a:cubicBezTo>
                <a:cubicBezTo>
                  <a:pt x="257461" y="335724"/>
                  <a:pt x="269051" y="347305"/>
                  <a:pt x="269068" y="361596"/>
                </a:cubicBezTo>
                <a:close/>
                <a:moveTo>
                  <a:pt x="487237" y="361596"/>
                </a:moveTo>
                <a:cubicBezTo>
                  <a:pt x="487237" y="375894"/>
                  <a:pt x="475637" y="387485"/>
                  <a:pt x="461329" y="387485"/>
                </a:cubicBezTo>
                <a:cubicBezTo>
                  <a:pt x="447021" y="387485"/>
                  <a:pt x="435422" y="375894"/>
                  <a:pt x="435422" y="361596"/>
                </a:cubicBezTo>
                <a:cubicBezTo>
                  <a:pt x="435422" y="347298"/>
                  <a:pt x="447021" y="335707"/>
                  <a:pt x="461329" y="335707"/>
                </a:cubicBezTo>
                <a:cubicBezTo>
                  <a:pt x="475631" y="335700"/>
                  <a:pt x="487229" y="347280"/>
                  <a:pt x="487237" y="361571"/>
                </a:cubicBezTo>
                <a:cubicBezTo>
                  <a:pt x="487237" y="361579"/>
                  <a:pt x="487237" y="361588"/>
                  <a:pt x="487237" y="361596"/>
                </a:cubicBezTo>
                <a:close/>
                <a:moveTo>
                  <a:pt x="705466" y="361596"/>
                </a:moveTo>
                <a:cubicBezTo>
                  <a:pt x="705466" y="375894"/>
                  <a:pt x="693867" y="387485"/>
                  <a:pt x="679559" y="387485"/>
                </a:cubicBezTo>
                <a:cubicBezTo>
                  <a:pt x="665250" y="387485"/>
                  <a:pt x="653652" y="375894"/>
                  <a:pt x="653652" y="361596"/>
                </a:cubicBezTo>
                <a:cubicBezTo>
                  <a:pt x="653652" y="347298"/>
                  <a:pt x="665250" y="335707"/>
                  <a:pt x="679559" y="335707"/>
                </a:cubicBezTo>
                <a:cubicBezTo>
                  <a:pt x="693861" y="335700"/>
                  <a:pt x="705458" y="347280"/>
                  <a:pt x="705466" y="361571"/>
                </a:cubicBezTo>
                <a:cubicBezTo>
                  <a:pt x="705466" y="361579"/>
                  <a:pt x="705466" y="361588"/>
                  <a:pt x="705466" y="361596"/>
                </a:cubicBezTo>
                <a:close/>
                <a:moveTo>
                  <a:pt x="923695" y="361596"/>
                </a:moveTo>
                <a:cubicBezTo>
                  <a:pt x="923695" y="375894"/>
                  <a:pt x="912096" y="387485"/>
                  <a:pt x="897788" y="387485"/>
                </a:cubicBezTo>
                <a:cubicBezTo>
                  <a:pt x="883481" y="387485"/>
                  <a:pt x="871881" y="375894"/>
                  <a:pt x="871881" y="361596"/>
                </a:cubicBezTo>
                <a:cubicBezTo>
                  <a:pt x="871881" y="347298"/>
                  <a:pt x="883481" y="335707"/>
                  <a:pt x="897788" y="335707"/>
                </a:cubicBezTo>
                <a:cubicBezTo>
                  <a:pt x="912090" y="335700"/>
                  <a:pt x="923688" y="347280"/>
                  <a:pt x="923695" y="361571"/>
                </a:cubicBezTo>
                <a:cubicBezTo>
                  <a:pt x="923695" y="361579"/>
                  <a:pt x="923695" y="361588"/>
                  <a:pt x="923695" y="361596"/>
                </a:cubicBezTo>
                <a:close/>
                <a:moveTo>
                  <a:pt x="1141923" y="361596"/>
                </a:moveTo>
                <a:cubicBezTo>
                  <a:pt x="1141923" y="375894"/>
                  <a:pt x="1130324" y="387485"/>
                  <a:pt x="1116016" y="387485"/>
                </a:cubicBezTo>
                <a:cubicBezTo>
                  <a:pt x="1101708" y="387485"/>
                  <a:pt x="1090109" y="375894"/>
                  <a:pt x="1090109" y="361596"/>
                </a:cubicBezTo>
                <a:cubicBezTo>
                  <a:pt x="1090109" y="347298"/>
                  <a:pt x="1101708" y="335707"/>
                  <a:pt x="1116016" y="335707"/>
                </a:cubicBezTo>
                <a:cubicBezTo>
                  <a:pt x="1130316" y="335724"/>
                  <a:pt x="1141907" y="347305"/>
                  <a:pt x="1141923" y="361596"/>
                </a:cubicBezTo>
                <a:close/>
                <a:moveTo>
                  <a:pt x="50838" y="529500"/>
                </a:moveTo>
                <a:cubicBezTo>
                  <a:pt x="50838" y="543798"/>
                  <a:pt x="39239" y="555389"/>
                  <a:pt x="24931" y="555389"/>
                </a:cubicBezTo>
                <a:cubicBezTo>
                  <a:pt x="10623" y="555389"/>
                  <a:pt x="-976" y="543798"/>
                  <a:pt x="-976" y="529500"/>
                </a:cubicBezTo>
                <a:cubicBezTo>
                  <a:pt x="-976" y="515202"/>
                  <a:pt x="10623" y="503612"/>
                  <a:pt x="24931" y="503612"/>
                </a:cubicBezTo>
                <a:cubicBezTo>
                  <a:pt x="39233" y="503605"/>
                  <a:pt x="50831" y="515184"/>
                  <a:pt x="50838" y="529475"/>
                </a:cubicBezTo>
                <a:cubicBezTo>
                  <a:pt x="50838" y="529484"/>
                  <a:pt x="50838" y="529492"/>
                  <a:pt x="50838" y="529500"/>
                </a:cubicBezTo>
                <a:close/>
                <a:moveTo>
                  <a:pt x="269068" y="529500"/>
                </a:moveTo>
                <a:cubicBezTo>
                  <a:pt x="269068" y="543798"/>
                  <a:pt x="257469" y="555389"/>
                  <a:pt x="243160" y="555389"/>
                </a:cubicBezTo>
                <a:cubicBezTo>
                  <a:pt x="228853" y="555389"/>
                  <a:pt x="217253" y="543798"/>
                  <a:pt x="217253" y="529500"/>
                </a:cubicBezTo>
                <a:cubicBezTo>
                  <a:pt x="217253" y="515202"/>
                  <a:pt x="228853" y="503612"/>
                  <a:pt x="243160" y="503612"/>
                </a:cubicBezTo>
                <a:cubicBezTo>
                  <a:pt x="257461" y="503629"/>
                  <a:pt x="269051" y="515209"/>
                  <a:pt x="269068" y="529500"/>
                </a:cubicBezTo>
                <a:close/>
                <a:moveTo>
                  <a:pt x="487237" y="529500"/>
                </a:moveTo>
                <a:cubicBezTo>
                  <a:pt x="487237" y="543798"/>
                  <a:pt x="475637" y="555389"/>
                  <a:pt x="461329" y="555389"/>
                </a:cubicBezTo>
                <a:cubicBezTo>
                  <a:pt x="447021" y="555389"/>
                  <a:pt x="435422" y="543798"/>
                  <a:pt x="435422" y="529500"/>
                </a:cubicBezTo>
                <a:cubicBezTo>
                  <a:pt x="435422" y="515202"/>
                  <a:pt x="447021" y="503612"/>
                  <a:pt x="461329" y="503612"/>
                </a:cubicBezTo>
                <a:cubicBezTo>
                  <a:pt x="475631" y="503605"/>
                  <a:pt x="487229" y="515184"/>
                  <a:pt x="487237" y="529475"/>
                </a:cubicBezTo>
                <a:cubicBezTo>
                  <a:pt x="487237" y="529484"/>
                  <a:pt x="487237" y="529492"/>
                  <a:pt x="487237" y="529500"/>
                </a:cubicBezTo>
                <a:close/>
                <a:moveTo>
                  <a:pt x="705466" y="529500"/>
                </a:moveTo>
                <a:cubicBezTo>
                  <a:pt x="705466" y="543798"/>
                  <a:pt x="693867" y="555389"/>
                  <a:pt x="679559" y="555389"/>
                </a:cubicBezTo>
                <a:cubicBezTo>
                  <a:pt x="665250" y="555389"/>
                  <a:pt x="653652" y="543798"/>
                  <a:pt x="653652" y="529500"/>
                </a:cubicBezTo>
                <a:cubicBezTo>
                  <a:pt x="653652" y="515202"/>
                  <a:pt x="665250" y="503612"/>
                  <a:pt x="679559" y="503612"/>
                </a:cubicBezTo>
                <a:cubicBezTo>
                  <a:pt x="693861" y="503605"/>
                  <a:pt x="705458" y="515184"/>
                  <a:pt x="705466" y="529475"/>
                </a:cubicBezTo>
                <a:cubicBezTo>
                  <a:pt x="705466" y="529484"/>
                  <a:pt x="705466" y="529492"/>
                  <a:pt x="705466" y="529500"/>
                </a:cubicBezTo>
                <a:close/>
                <a:moveTo>
                  <a:pt x="923695" y="529500"/>
                </a:moveTo>
                <a:cubicBezTo>
                  <a:pt x="923695" y="543798"/>
                  <a:pt x="912096" y="555389"/>
                  <a:pt x="897788" y="555389"/>
                </a:cubicBezTo>
                <a:cubicBezTo>
                  <a:pt x="883481" y="555389"/>
                  <a:pt x="871881" y="543798"/>
                  <a:pt x="871881" y="529500"/>
                </a:cubicBezTo>
                <a:cubicBezTo>
                  <a:pt x="871881" y="515202"/>
                  <a:pt x="883481" y="503612"/>
                  <a:pt x="897788" y="503612"/>
                </a:cubicBezTo>
                <a:cubicBezTo>
                  <a:pt x="912090" y="503605"/>
                  <a:pt x="923688" y="515184"/>
                  <a:pt x="923695" y="529475"/>
                </a:cubicBezTo>
                <a:cubicBezTo>
                  <a:pt x="923695" y="529484"/>
                  <a:pt x="923695" y="529492"/>
                  <a:pt x="923695" y="529500"/>
                </a:cubicBezTo>
                <a:close/>
                <a:moveTo>
                  <a:pt x="1141923" y="529500"/>
                </a:moveTo>
                <a:cubicBezTo>
                  <a:pt x="1141923" y="543798"/>
                  <a:pt x="1130324" y="555389"/>
                  <a:pt x="1116016" y="555389"/>
                </a:cubicBezTo>
                <a:cubicBezTo>
                  <a:pt x="1101708" y="555389"/>
                  <a:pt x="1090109" y="543798"/>
                  <a:pt x="1090109" y="529500"/>
                </a:cubicBezTo>
                <a:cubicBezTo>
                  <a:pt x="1090109" y="515202"/>
                  <a:pt x="1101708" y="503612"/>
                  <a:pt x="1116016" y="503612"/>
                </a:cubicBezTo>
                <a:cubicBezTo>
                  <a:pt x="1130316" y="503629"/>
                  <a:pt x="1141907" y="515209"/>
                  <a:pt x="1141923" y="529500"/>
                </a:cubicBezTo>
                <a:close/>
                <a:moveTo>
                  <a:pt x="50838" y="697404"/>
                </a:moveTo>
                <a:cubicBezTo>
                  <a:pt x="50838" y="711702"/>
                  <a:pt x="39239" y="723293"/>
                  <a:pt x="24931" y="723293"/>
                </a:cubicBezTo>
                <a:cubicBezTo>
                  <a:pt x="10623" y="723293"/>
                  <a:pt x="-976" y="711702"/>
                  <a:pt x="-976" y="697404"/>
                </a:cubicBezTo>
                <a:cubicBezTo>
                  <a:pt x="-976" y="683106"/>
                  <a:pt x="10623" y="671516"/>
                  <a:pt x="24931" y="671516"/>
                </a:cubicBezTo>
                <a:cubicBezTo>
                  <a:pt x="39233" y="671509"/>
                  <a:pt x="50831" y="683088"/>
                  <a:pt x="50838" y="697379"/>
                </a:cubicBezTo>
                <a:cubicBezTo>
                  <a:pt x="50838" y="697387"/>
                  <a:pt x="50838" y="697395"/>
                  <a:pt x="50838" y="697404"/>
                </a:cubicBezTo>
                <a:close/>
                <a:moveTo>
                  <a:pt x="269068" y="697404"/>
                </a:moveTo>
                <a:cubicBezTo>
                  <a:pt x="269068" y="711702"/>
                  <a:pt x="257469" y="723293"/>
                  <a:pt x="243160" y="723293"/>
                </a:cubicBezTo>
                <a:cubicBezTo>
                  <a:pt x="228853" y="723293"/>
                  <a:pt x="217253" y="711702"/>
                  <a:pt x="217253" y="697404"/>
                </a:cubicBezTo>
                <a:cubicBezTo>
                  <a:pt x="217253" y="683106"/>
                  <a:pt x="228853" y="671516"/>
                  <a:pt x="243160" y="671516"/>
                </a:cubicBezTo>
                <a:cubicBezTo>
                  <a:pt x="257461" y="671532"/>
                  <a:pt x="269051" y="683113"/>
                  <a:pt x="269068" y="697404"/>
                </a:cubicBezTo>
                <a:close/>
                <a:moveTo>
                  <a:pt x="487237" y="697404"/>
                </a:moveTo>
                <a:cubicBezTo>
                  <a:pt x="487237" y="711702"/>
                  <a:pt x="475637" y="723293"/>
                  <a:pt x="461329" y="723293"/>
                </a:cubicBezTo>
                <a:cubicBezTo>
                  <a:pt x="447021" y="723293"/>
                  <a:pt x="435422" y="711702"/>
                  <a:pt x="435422" y="697404"/>
                </a:cubicBezTo>
                <a:cubicBezTo>
                  <a:pt x="435422" y="683106"/>
                  <a:pt x="447021" y="671516"/>
                  <a:pt x="461329" y="671516"/>
                </a:cubicBezTo>
                <a:cubicBezTo>
                  <a:pt x="475631" y="671509"/>
                  <a:pt x="487229" y="683088"/>
                  <a:pt x="487237" y="697379"/>
                </a:cubicBezTo>
                <a:cubicBezTo>
                  <a:pt x="487237" y="697387"/>
                  <a:pt x="487237" y="697395"/>
                  <a:pt x="487237" y="697404"/>
                </a:cubicBezTo>
                <a:close/>
                <a:moveTo>
                  <a:pt x="705466" y="697404"/>
                </a:moveTo>
                <a:cubicBezTo>
                  <a:pt x="705466" y="711702"/>
                  <a:pt x="693867" y="723293"/>
                  <a:pt x="679559" y="723293"/>
                </a:cubicBezTo>
                <a:cubicBezTo>
                  <a:pt x="665250" y="723293"/>
                  <a:pt x="653652" y="711702"/>
                  <a:pt x="653652" y="697404"/>
                </a:cubicBezTo>
                <a:cubicBezTo>
                  <a:pt x="653652" y="683106"/>
                  <a:pt x="665250" y="671516"/>
                  <a:pt x="679559" y="671516"/>
                </a:cubicBezTo>
                <a:cubicBezTo>
                  <a:pt x="693861" y="671509"/>
                  <a:pt x="705458" y="683088"/>
                  <a:pt x="705466" y="697379"/>
                </a:cubicBezTo>
                <a:cubicBezTo>
                  <a:pt x="705466" y="697387"/>
                  <a:pt x="705466" y="697395"/>
                  <a:pt x="705466" y="697404"/>
                </a:cubicBezTo>
                <a:close/>
                <a:moveTo>
                  <a:pt x="923695" y="697404"/>
                </a:moveTo>
                <a:cubicBezTo>
                  <a:pt x="923695" y="711702"/>
                  <a:pt x="912096" y="723293"/>
                  <a:pt x="897788" y="723293"/>
                </a:cubicBezTo>
                <a:cubicBezTo>
                  <a:pt x="883481" y="723293"/>
                  <a:pt x="871881" y="711702"/>
                  <a:pt x="871881" y="697404"/>
                </a:cubicBezTo>
                <a:cubicBezTo>
                  <a:pt x="871881" y="683106"/>
                  <a:pt x="883481" y="671516"/>
                  <a:pt x="897788" y="671516"/>
                </a:cubicBezTo>
                <a:cubicBezTo>
                  <a:pt x="912090" y="671509"/>
                  <a:pt x="923688" y="683088"/>
                  <a:pt x="923695" y="697379"/>
                </a:cubicBezTo>
                <a:cubicBezTo>
                  <a:pt x="923695" y="697387"/>
                  <a:pt x="923695" y="697395"/>
                  <a:pt x="923695" y="697404"/>
                </a:cubicBezTo>
                <a:close/>
                <a:moveTo>
                  <a:pt x="1141923" y="697404"/>
                </a:moveTo>
                <a:cubicBezTo>
                  <a:pt x="1141923" y="711702"/>
                  <a:pt x="1130324" y="723293"/>
                  <a:pt x="1116016" y="723293"/>
                </a:cubicBezTo>
                <a:cubicBezTo>
                  <a:pt x="1101708" y="723293"/>
                  <a:pt x="1090109" y="711702"/>
                  <a:pt x="1090109" y="697404"/>
                </a:cubicBezTo>
                <a:cubicBezTo>
                  <a:pt x="1090109" y="683106"/>
                  <a:pt x="1101708" y="671516"/>
                  <a:pt x="1116016" y="671516"/>
                </a:cubicBezTo>
                <a:cubicBezTo>
                  <a:pt x="1130316" y="671532"/>
                  <a:pt x="1141907" y="683113"/>
                  <a:pt x="1141923" y="697404"/>
                </a:cubicBezTo>
                <a:close/>
              </a:path>
            </a:pathLst>
          </a:custGeom>
          <a:solidFill>
            <a:srgbClr val="015DBB"/>
          </a:solidFill>
          <a:ln/>
        </p:spPr>
      </p:sp>
      <p:sp>
        <p:nvSpPr>
          <p:cNvPr id="11" name="Text 8"/>
          <p:cNvSpPr/>
          <p:nvPr/>
        </p:nvSpPr>
        <p:spPr>
          <a:xfrm>
            <a:off x="893745" y="4728174"/>
            <a:ext cx="1141923" cy="723293"/>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2" name="Shape 9"/>
          <p:cNvSpPr/>
          <p:nvPr/>
        </p:nvSpPr>
        <p:spPr>
          <a:xfrm>
            <a:off x="10230150" y="1569684"/>
            <a:ext cx="1141923" cy="723293"/>
          </a:xfrm>
          <a:custGeom>
            <a:avLst/>
            <a:gdLst/>
            <a:ahLst/>
            <a:cxnLst/>
            <a:rect l="l" t="t" r="r" b="b"/>
            <a:pathLst>
              <a:path w="1141923" h="723293">
                <a:moveTo>
                  <a:pt x="50838" y="25788"/>
                </a:moveTo>
                <a:cubicBezTo>
                  <a:pt x="50838" y="40086"/>
                  <a:pt x="39239" y="51676"/>
                  <a:pt x="24931" y="51676"/>
                </a:cubicBezTo>
                <a:cubicBezTo>
                  <a:pt x="10623" y="51676"/>
                  <a:pt x="-976" y="40086"/>
                  <a:pt x="-976" y="25788"/>
                </a:cubicBezTo>
                <a:cubicBezTo>
                  <a:pt x="-976" y="11490"/>
                  <a:pt x="10623" y="-101"/>
                  <a:pt x="24931" y="-101"/>
                </a:cubicBezTo>
                <a:cubicBezTo>
                  <a:pt x="39233" y="-108"/>
                  <a:pt x="50831" y="11473"/>
                  <a:pt x="50838" y="25763"/>
                </a:cubicBezTo>
                <a:cubicBezTo>
                  <a:pt x="50838" y="25772"/>
                  <a:pt x="50838" y="25780"/>
                  <a:pt x="50838" y="25788"/>
                </a:cubicBezTo>
                <a:close/>
                <a:moveTo>
                  <a:pt x="269068" y="25788"/>
                </a:moveTo>
                <a:cubicBezTo>
                  <a:pt x="269068" y="40086"/>
                  <a:pt x="257469" y="51676"/>
                  <a:pt x="243160" y="51676"/>
                </a:cubicBezTo>
                <a:cubicBezTo>
                  <a:pt x="228853" y="51676"/>
                  <a:pt x="217253" y="40086"/>
                  <a:pt x="217253" y="25788"/>
                </a:cubicBezTo>
                <a:cubicBezTo>
                  <a:pt x="217253" y="11490"/>
                  <a:pt x="228853" y="-101"/>
                  <a:pt x="243160" y="-101"/>
                </a:cubicBezTo>
                <a:cubicBezTo>
                  <a:pt x="257461" y="-84"/>
                  <a:pt x="269051" y="11497"/>
                  <a:pt x="269068" y="25788"/>
                </a:cubicBezTo>
                <a:close/>
                <a:moveTo>
                  <a:pt x="487237" y="25788"/>
                </a:moveTo>
                <a:cubicBezTo>
                  <a:pt x="487237" y="40086"/>
                  <a:pt x="475637" y="51676"/>
                  <a:pt x="461329" y="51676"/>
                </a:cubicBezTo>
                <a:cubicBezTo>
                  <a:pt x="447021" y="51676"/>
                  <a:pt x="435422" y="40086"/>
                  <a:pt x="435422" y="25788"/>
                </a:cubicBezTo>
                <a:cubicBezTo>
                  <a:pt x="435422" y="11490"/>
                  <a:pt x="447021" y="-101"/>
                  <a:pt x="461329" y="-101"/>
                </a:cubicBezTo>
                <a:cubicBezTo>
                  <a:pt x="475631" y="-108"/>
                  <a:pt x="487229" y="11473"/>
                  <a:pt x="487237" y="25763"/>
                </a:cubicBezTo>
                <a:cubicBezTo>
                  <a:pt x="487237" y="25772"/>
                  <a:pt x="487237" y="25780"/>
                  <a:pt x="487237" y="25788"/>
                </a:cubicBezTo>
                <a:close/>
                <a:moveTo>
                  <a:pt x="705466" y="25788"/>
                </a:moveTo>
                <a:cubicBezTo>
                  <a:pt x="705466" y="40086"/>
                  <a:pt x="693867" y="51676"/>
                  <a:pt x="679559" y="51676"/>
                </a:cubicBezTo>
                <a:cubicBezTo>
                  <a:pt x="665250" y="51676"/>
                  <a:pt x="653652" y="40086"/>
                  <a:pt x="653652" y="25788"/>
                </a:cubicBezTo>
                <a:cubicBezTo>
                  <a:pt x="653652" y="11490"/>
                  <a:pt x="665250" y="-101"/>
                  <a:pt x="679559" y="-101"/>
                </a:cubicBezTo>
                <a:cubicBezTo>
                  <a:pt x="693861" y="-108"/>
                  <a:pt x="705458" y="11473"/>
                  <a:pt x="705466" y="25763"/>
                </a:cubicBezTo>
                <a:cubicBezTo>
                  <a:pt x="705466" y="25772"/>
                  <a:pt x="705466" y="25780"/>
                  <a:pt x="705466" y="25788"/>
                </a:cubicBezTo>
                <a:close/>
                <a:moveTo>
                  <a:pt x="923695" y="25788"/>
                </a:moveTo>
                <a:cubicBezTo>
                  <a:pt x="923695" y="40086"/>
                  <a:pt x="912096" y="51676"/>
                  <a:pt x="897788" y="51676"/>
                </a:cubicBezTo>
                <a:cubicBezTo>
                  <a:pt x="883481" y="51676"/>
                  <a:pt x="871881" y="40086"/>
                  <a:pt x="871881" y="25788"/>
                </a:cubicBezTo>
                <a:cubicBezTo>
                  <a:pt x="871881" y="11490"/>
                  <a:pt x="883481" y="-101"/>
                  <a:pt x="897788" y="-101"/>
                </a:cubicBezTo>
                <a:cubicBezTo>
                  <a:pt x="912090" y="-108"/>
                  <a:pt x="923688" y="11473"/>
                  <a:pt x="923695" y="25763"/>
                </a:cubicBezTo>
                <a:cubicBezTo>
                  <a:pt x="923695" y="25772"/>
                  <a:pt x="923695" y="25780"/>
                  <a:pt x="923695" y="25788"/>
                </a:cubicBezTo>
                <a:close/>
                <a:moveTo>
                  <a:pt x="1141923" y="25788"/>
                </a:moveTo>
                <a:cubicBezTo>
                  <a:pt x="1141923" y="40086"/>
                  <a:pt x="1130324" y="51676"/>
                  <a:pt x="1116016" y="51676"/>
                </a:cubicBezTo>
                <a:cubicBezTo>
                  <a:pt x="1101708" y="51676"/>
                  <a:pt x="1090109" y="40086"/>
                  <a:pt x="1090109" y="25788"/>
                </a:cubicBezTo>
                <a:cubicBezTo>
                  <a:pt x="1090109" y="11490"/>
                  <a:pt x="1101708" y="-101"/>
                  <a:pt x="1116016" y="-101"/>
                </a:cubicBezTo>
                <a:cubicBezTo>
                  <a:pt x="1130316" y="-84"/>
                  <a:pt x="1141907" y="11497"/>
                  <a:pt x="1141923" y="25788"/>
                </a:cubicBezTo>
                <a:close/>
                <a:moveTo>
                  <a:pt x="50838" y="193692"/>
                </a:moveTo>
                <a:cubicBezTo>
                  <a:pt x="50838" y="207990"/>
                  <a:pt x="39239" y="219580"/>
                  <a:pt x="24931" y="219580"/>
                </a:cubicBezTo>
                <a:cubicBezTo>
                  <a:pt x="10623" y="219580"/>
                  <a:pt x="-976" y="207990"/>
                  <a:pt x="-976" y="193692"/>
                </a:cubicBezTo>
                <a:cubicBezTo>
                  <a:pt x="-976" y="179394"/>
                  <a:pt x="10623" y="167803"/>
                  <a:pt x="24931" y="167803"/>
                </a:cubicBezTo>
                <a:cubicBezTo>
                  <a:pt x="39233" y="167796"/>
                  <a:pt x="50831" y="179377"/>
                  <a:pt x="50838" y="193668"/>
                </a:cubicBezTo>
                <a:cubicBezTo>
                  <a:pt x="50838" y="193676"/>
                  <a:pt x="50838" y="193684"/>
                  <a:pt x="50838" y="193692"/>
                </a:cubicBezTo>
                <a:close/>
                <a:moveTo>
                  <a:pt x="269068" y="193692"/>
                </a:moveTo>
                <a:cubicBezTo>
                  <a:pt x="269068" y="207990"/>
                  <a:pt x="257469" y="219580"/>
                  <a:pt x="243160" y="219580"/>
                </a:cubicBezTo>
                <a:cubicBezTo>
                  <a:pt x="228853" y="219580"/>
                  <a:pt x="217253" y="207990"/>
                  <a:pt x="217253" y="193692"/>
                </a:cubicBezTo>
                <a:cubicBezTo>
                  <a:pt x="217253" y="179394"/>
                  <a:pt x="228853" y="167803"/>
                  <a:pt x="243160" y="167803"/>
                </a:cubicBezTo>
                <a:cubicBezTo>
                  <a:pt x="257461" y="167820"/>
                  <a:pt x="269051" y="179401"/>
                  <a:pt x="269068" y="193692"/>
                </a:cubicBezTo>
                <a:close/>
                <a:moveTo>
                  <a:pt x="487237" y="193692"/>
                </a:moveTo>
                <a:cubicBezTo>
                  <a:pt x="487237" y="207990"/>
                  <a:pt x="475637" y="219580"/>
                  <a:pt x="461329" y="219580"/>
                </a:cubicBezTo>
                <a:cubicBezTo>
                  <a:pt x="447021" y="219580"/>
                  <a:pt x="435422" y="207990"/>
                  <a:pt x="435422" y="193692"/>
                </a:cubicBezTo>
                <a:cubicBezTo>
                  <a:pt x="435422" y="179394"/>
                  <a:pt x="447021" y="167803"/>
                  <a:pt x="461329" y="167803"/>
                </a:cubicBezTo>
                <a:cubicBezTo>
                  <a:pt x="475631" y="167796"/>
                  <a:pt x="487229" y="179377"/>
                  <a:pt x="487237" y="193668"/>
                </a:cubicBezTo>
                <a:cubicBezTo>
                  <a:pt x="487237" y="193676"/>
                  <a:pt x="487237" y="193684"/>
                  <a:pt x="487237" y="193692"/>
                </a:cubicBezTo>
                <a:close/>
                <a:moveTo>
                  <a:pt x="705466" y="193692"/>
                </a:moveTo>
                <a:cubicBezTo>
                  <a:pt x="705466" y="207990"/>
                  <a:pt x="693867" y="219580"/>
                  <a:pt x="679559" y="219580"/>
                </a:cubicBezTo>
                <a:cubicBezTo>
                  <a:pt x="665250" y="219580"/>
                  <a:pt x="653652" y="207990"/>
                  <a:pt x="653652" y="193692"/>
                </a:cubicBezTo>
                <a:cubicBezTo>
                  <a:pt x="653652" y="179394"/>
                  <a:pt x="665250" y="167803"/>
                  <a:pt x="679559" y="167803"/>
                </a:cubicBezTo>
                <a:cubicBezTo>
                  <a:pt x="693861" y="167796"/>
                  <a:pt x="705458" y="179377"/>
                  <a:pt x="705466" y="193668"/>
                </a:cubicBezTo>
                <a:cubicBezTo>
                  <a:pt x="705466" y="193676"/>
                  <a:pt x="705466" y="193684"/>
                  <a:pt x="705466" y="193692"/>
                </a:cubicBezTo>
                <a:close/>
                <a:moveTo>
                  <a:pt x="923695" y="193692"/>
                </a:moveTo>
                <a:cubicBezTo>
                  <a:pt x="923695" y="207990"/>
                  <a:pt x="912096" y="219580"/>
                  <a:pt x="897788" y="219580"/>
                </a:cubicBezTo>
                <a:cubicBezTo>
                  <a:pt x="883481" y="219580"/>
                  <a:pt x="871881" y="207990"/>
                  <a:pt x="871881" y="193692"/>
                </a:cubicBezTo>
                <a:cubicBezTo>
                  <a:pt x="871881" y="179394"/>
                  <a:pt x="883481" y="167803"/>
                  <a:pt x="897788" y="167803"/>
                </a:cubicBezTo>
                <a:cubicBezTo>
                  <a:pt x="912090" y="167796"/>
                  <a:pt x="923688" y="179377"/>
                  <a:pt x="923695" y="193668"/>
                </a:cubicBezTo>
                <a:cubicBezTo>
                  <a:pt x="923695" y="193676"/>
                  <a:pt x="923695" y="193684"/>
                  <a:pt x="923695" y="193692"/>
                </a:cubicBezTo>
                <a:close/>
                <a:moveTo>
                  <a:pt x="1141923" y="193692"/>
                </a:moveTo>
                <a:cubicBezTo>
                  <a:pt x="1141923" y="207990"/>
                  <a:pt x="1130324" y="219580"/>
                  <a:pt x="1116016" y="219580"/>
                </a:cubicBezTo>
                <a:cubicBezTo>
                  <a:pt x="1101708" y="219580"/>
                  <a:pt x="1090109" y="207990"/>
                  <a:pt x="1090109" y="193692"/>
                </a:cubicBezTo>
                <a:cubicBezTo>
                  <a:pt x="1090109" y="179394"/>
                  <a:pt x="1101708" y="167803"/>
                  <a:pt x="1116016" y="167803"/>
                </a:cubicBezTo>
                <a:cubicBezTo>
                  <a:pt x="1130316" y="167820"/>
                  <a:pt x="1141907" y="179401"/>
                  <a:pt x="1141923" y="193692"/>
                </a:cubicBezTo>
                <a:close/>
                <a:moveTo>
                  <a:pt x="50838" y="361596"/>
                </a:moveTo>
                <a:cubicBezTo>
                  <a:pt x="50838" y="375894"/>
                  <a:pt x="39239" y="387485"/>
                  <a:pt x="24931" y="387485"/>
                </a:cubicBezTo>
                <a:cubicBezTo>
                  <a:pt x="10623" y="387485"/>
                  <a:pt x="-976" y="375894"/>
                  <a:pt x="-976" y="361596"/>
                </a:cubicBezTo>
                <a:cubicBezTo>
                  <a:pt x="-976" y="347298"/>
                  <a:pt x="10623" y="335707"/>
                  <a:pt x="24931" y="335707"/>
                </a:cubicBezTo>
                <a:cubicBezTo>
                  <a:pt x="39233" y="335700"/>
                  <a:pt x="50831" y="347280"/>
                  <a:pt x="50838" y="361571"/>
                </a:cubicBezTo>
                <a:cubicBezTo>
                  <a:pt x="50838" y="361579"/>
                  <a:pt x="50838" y="361588"/>
                  <a:pt x="50838" y="361596"/>
                </a:cubicBezTo>
                <a:close/>
                <a:moveTo>
                  <a:pt x="269068" y="361596"/>
                </a:moveTo>
                <a:cubicBezTo>
                  <a:pt x="269068" y="375894"/>
                  <a:pt x="257469" y="387485"/>
                  <a:pt x="243160" y="387485"/>
                </a:cubicBezTo>
                <a:cubicBezTo>
                  <a:pt x="228853" y="387485"/>
                  <a:pt x="217253" y="375894"/>
                  <a:pt x="217253" y="361596"/>
                </a:cubicBezTo>
                <a:cubicBezTo>
                  <a:pt x="217253" y="347298"/>
                  <a:pt x="228853" y="335707"/>
                  <a:pt x="243160" y="335707"/>
                </a:cubicBezTo>
                <a:cubicBezTo>
                  <a:pt x="257461" y="335724"/>
                  <a:pt x="269051" y="347305"/>
                  <a:pt x="269068" y="361596"/>
                </a:cubicBezTo>
                <a:close/>
                <a:moveTo>
                  <a:pt x="487237" y="361596"/>
                </a:moveTo>
                <a:cubicBezTo>
                  <a:pt x="487237" y="375894"/>
                  <a:pt x="475637" y="387485"/>
                  <a:pt x="461329" y="387485"/>
                </a:cubicBezTo>
                <a:cubicBezTo>
                  <a:pt x="447021" y="387485"/>
                  <a:pt x="435422" y="375894"/>
                  <a:pt x="435422" y="361596"/>
                </a:cubicBezTo>
                <a:cubicBezTo>
                  <a:pt x="435422" y="347298"/>
                  <a:pt x="447021" y="335707"/>
                  <a:pt x="461329" y="335707"/>
                </a:cubicBezTo>
                <a:cubicBezTo>
                  <a:pt x="475631" y="335700"/>
                  <a:pt x="487229" y="347280"/>
                  <a:pt x="487237" y="361571"/>
                </a:cubicBezTo>
                <a:cubicBezTo>
                  <a:pt x="487237" y="361579"/>
                  <a:pt x="487237" y="361588"/>
                  <a:pt x="487237" y="361596"/>
                </a:cubicBezTo>
                <a:close/>
                <a:moveTo>
                  <a:pt x="705466" y="361596"/>
                </a:moveTo>
                <a:cubicBezTo>
                  <a:pt x="705466" y="375894"/>
                  <a:pt x="693867" y="387485"/>
                  <a:pt x="679559" y="387485"/>
                </a:cubicBezTo>
                <a:cubicBezTo>
                  <a:pt x="665250" y="387485"/>
                  <a:pt x="653652" y="375894"/>
                  <a:pt x="653652" y="361596"/>
                </a:cubicBezTo>
                <a:cubicBezTo>
                  <a:pt x="653652" y="347298"/>
                  <a:pt x="665250" y="335707"/>
                  <a:pt x="679559" y="335707"/>
                </a:cubicBezTo>
                <a:cubicBezTo>
                  <a:pt x="693861" y="335700"/>
                  <a:pt x="705458" y="347280"/>
                  <a:pt x="705466" y="361571"/>
                </a:cubicBezTo>
                <a:cubicBezTo>
                  <a:pt x="705466" y="361579"/>
                  <a:pt x="705466" y="361588"/>
                  <a:pt x="705466" y="361596"/>
                </a:cubicBezTo>
                <a:close/>
                <a:moveTo>
                  <a:pt x="923695" y="361596"/>
                </a:moveTo>
                <a:cubicBezTo>
                  <a:pt x="923695" y="375894"/>
                  <a:pt x="912096" y="387485"/>
                  <a:pt x="897788" y="387485"/>
                </a:cubicBezTo>
                <a:cubicBezTo>
                  <a:pt x="883481" y="387485"/>
                  <a:pt x="871881" y="375894"/>
                  <a:pt x="871881" y="361596"/>
                </a:cubicBezTo>
                <a:cubicBezTo>
                  <a:pt x="871881" y="347298"/>
                  <a:pt x="883481" y="335707"/>
                  <a:pt x="897788" y="335707"/>
                </a:cubicBezTo>
                <a:cubicBezTo>
                  <a:pt x="912090" y="335700"/>
                  <a:pt x="923688" y="347280"/>
                  <a:pt x="923695" y="361571"/>
                </a:cubicBezTo>
                <a:cubicBezTo>
                  <a:pt x="923695" y="361579"/>
                  <a:pt x="923695" y="361588"/>
                  <a:pt x="923695" y="361596"/>
                </a:cubicBezTo>
                <a:close/>
                <a:moveTo>
                  <a:pt x="1141923" y="361596"/>
                </a:moveTo>
                <a:cubicBezTo>
                  <a:pt x="1141923" y="375894"/>
                  <a:pt x="1130324" y="387485"/>
                  <a:pt x="1116016" y="387485"/>
                </a:cubicBezTo>
                <a:cubicBezTo>
                  <a:pt x="1101708" y="387485"/>
                  <a:pt x="1090109" y="375894"/>
                  <a:pt x="1090109" y="361596"/>
                </a:cubicBezTo>
                <a:cubicBezTo>
                  <a:pt x="1090109" y="347298"/>
                  <a:pt x="1101708" y="335707"/>
                  <a:pt x="1116016" y="335707"/>
                </a:cubicBezTo>
                <a:cubicBezTo>
                  <a:pt x="1130316" y="335724"/>
                  <a:pt x="1141907" y="347305"/>
                  <a:pt x="1141923" y="361596"/>
                </a:cubicBezTo>
                <a:close/>
                <a:moveTo>
                  <a:pt x="50838" y="529500"/>
                </a:moveTo>
                <a:cubicBezTo>
                  <a:pt x="50838" y="543798"/>
                  <a:pt x="39239" y="555389"/>
                  <a:pt x="24931" y="555389"/>
                </a:cubicBezTo>
                <a:cubicBezTo>
                  <a:pt x="10623" y="555389"/>
                  <a:pt x="-976" y="543798"/>
                  <a:pt x="-976" y="529500"/>
                </a:cubicBezTo>
                <a:cubicBezTo>
                  <a:pt x="-976" y="515202"/>
                  <a:pt x="10623" y="503612"/>
                  <a:pt x="24931" y="503612"/>
                </a:cubicBezTo>
                <a:cubicBezTo>
                  <a:pt x="39233" y="503605"/>
                  <a:pt x="50831" y="515184"/>
                  <a:pt x="50838" y="529475"/>
                </a:cubicBezTo>
                <a:cubicBezTo>
                  <a:pt x="50838" y="529484"/>
                  <a:pt x="50838" y="529492"/>
                  <a:pt x="50838" y="529500"/>
                </a:cubicBezTo>
                <a:close/>
                <a:moveTo>
                  <a:pt x="269068" y="529500"/>
                </a:moveTo>
                <a:cubicBezTo>
                  <a:pt x="269068" y="543798"/>
                  <a:pt x="257469" y="555389"/>
                  <a:pt x="243160" y="555389"/>
                </a:cubicBezTo>
                <a:cubicBezTo>
                  <a:pt x="228853" y="555389"/>
                  <a:pt x="217253" y="543798"/>
                  <a:pt x="217253" y="529500"/>
                </a:cubicBezTo>
                <a:cubicBezTo>
                  <a:pt x="217253" y="515202"/>
                  <a:pt x="228853" y="503612"/>
                  <a:pt x="243160" y="503612"/>
                </a:cubicBezTo>
                <a:cubicBezTo>
                  <a:pt x="257461" y="503629"/>
                  <a:pt x="269051" y="515209"/>
                  <a:pt x="269068" y="529500"/>
                </a:cubicBezTo>
                <a:close/>
                <a:moveTo>
                  <a:pt x="487237" y="529500"/>
                </a:moveTo>
                <a:cubicBezTo>
                  <a:pt x="487237" y="543798"/>
                  <a:pt x="475637" y="555389"/>
                  <a:pt x="461329" y="555389"/>
                </a:cubicBezTo>
                <a:cubicBezTo>
                  <a:pt x="447021" y="555389"/>
                  <a:pt x="435422" y="543798"/>
                  <a:pt x="435422" y="529500"/>
                </a:cubicBezTo>
                <a:cubicBezTo>
                  <a:pt x="435422" y="515202"/>
                  <a:pt x="447021" y="503612"/>
                  <a:pt x="461329" y="503612"/>
                </a:cubicBezTo>
                <a:cubicBezTo>
                  <a:pt x="475631" y="503605"/>
                  <a:pt x="487229" y="515184"/>
                  <a:pt x="487237" y="529475"/>
                </a:cubicBezTo>
                <a:cubicBezTo>
                  <a:pt x="487237" y="529484"/>
                  <a:pt x="487237" y="529492"/>
                  <a:pt x="487237" y="529500"/>
                </a:cubicBezTo>
                <a:close/>
                <a:moveTo>
                  <a:pt x="705466" y="529500"/>
                </a:moveTo>
                <a:cubicBezTo>
                  <a:pt x="705466" y="543798"/>
                  <a:pt x="693867" y="555389"/>
                  <a:pt x="679559" y="555389"/>
                </a:cubicBezTo>
                <a:cubicBezTo>
                  <a:pt x="665250" y="555389"/>
                  <a:pt x="653652" y="543798"/>
                  <a:pt x="653652" y="529500"/>
                </a:cubicBezTo>
                <a:cubicBezTo>
                  <a:pt x="653652" y="515202"/>
                  <a:pt x="665250" y="503612"/>
                  <a:pt x="679559" y="503612"/>
                </a:cubicBezTo>
                <a:cubicBezTo>
                  <a:pt x="693861" y="503605"/>
                  <a:pt x="705458" y="515184"/>
                  <a:pt x="705466" y="529475"/>
                </a:cubicBezTo>
                <a:cubicBezTo>
                  <a:pt x="705466" y="529484"/>
                  <a:pt x="705466" y="529492"/>
                  <a:pt x="705466" y="529500"/>
                </a:cubicBezTo>
                <a:close/>
                <a:moveTo>
                  <a:pt x="923695" y="529500"/>
                </a:moveTo>
                <a:cubicBezTo>
                  <a:pt x="923695" y="543798"/>
                  <a:pt x="912096" y="555389"/>
                  <a:pt x="897788" y="555389"/>
                </a:cubicBezTo>
                <a:cubicBezTo>
                  <a:pt x="883481" y="555389"/>
                  <a:pt x="871881" y="543798"/>
                  <a:pt x="871881" y="529500"/>
                </a:cubicBezTo>
                <a:cubicBezTo>
                  <a:pt x="871881" y="515202"/>
                  <a:pt x="883481" y="503612"/>
                  <a:pt x="897788" y="503612"/>
                </a:cubicBezTo>
                <a:cubicBezTo>
                  <a:pt x="912090" y="503605"/>
                  <a:pt x="923688" y="515184"/>
                  <a:pt x="923695" y="529475"/>
                </a:cubicBezTo>
                <a:cubicBezTo>
                  <a:pt x="923695" y="529484"/>
                  <a:pt x="923695" y="529492"/>
                  <a:pt x="923695" y="529500"/>
                </a:cubicBezTo>
                <a:close/>
                <a:moveTo>
                  <a:pt x="1141923" y="529500"/>
                </a:moveTo>
                <a:cubicBezTo>
                  <a:pt x="1141923" y="543798"/>
                  <a:pt x="1130324" y="555389"/>
                  <a:pt x="1116016" y="555389"/>
                </a:cubicBezTo>
                <a:cubicBezTo>
                  <a:pt x="1101708" y="555389"/>
                  <a:pt x="1090109" y="543798"/>
                  <a:pt x="1090109" y="529500"/>
                </a:cubicBezTo>
                <a:cubicBezTo>
                  <a:pt x="1090109" y="515202"/>
                  <a:pt x="1101708" y="503612"/>
                  <a:pt x="1116016" y="503612"/>
                </a:cubicBezTo>
                <a:cubicBezTo>
                  <a:pt x="1130316" y="503629"/>
                  <a:pt x="1141907" y="515209"/>
                  <a:pt x="1141923" y="529500"/>
                </a:cubicBezTo>
                <a:close/>
                <a:moveTo>
                  <a:pt x="50838" y="697404"/>
                </a:moveTo>
                <a:cubicBezTo>
                  <a:pt x="50838" y="711702"/>
                  <a:pt x="39239" y="723293"/>
                  <a:pt x="24931" y="723293"/>
                </a:cubicBezTo>
                <a:cubicBezTo>
                  <a:pt x="10623" y="723293"/>
                  <a:pt x="-976" y="711702"/>
                  <a:pt x="-976" y="697404"/>
                </a:cubicBezTo>
                <a:cubicBezTo>
                  <a:pt x="-976" y="683106"/>
                  <a:pt x="10623" y="671516"/>
                  <a:pt x="24931" y="671516"/>
                </a:cubicBezTo>
                <a:cubicBezTo>
                  <a:pt x="39233" y="671509"/>
                  <a:pt x="50831" y="683088"/>
                  <a:pt x="50838" y="697379"/>
                </a:cubicBezTo>
                <a:cubicBezTo>
                  <a:pt x="50838" y="697387"/>
                  <a:pt x="50838" y="697395"/>
                  <a:pt x="50838" y="697404"/>
                </a:cubicBezTo>
                <a:close/>
                <a:moveTo>
                  <a:pt x="269068" y="697404"/>
                </a:moveTo>
                <a:cubicBezTo>
                  <a:pt x="269068" y="711702"/>
                  <a:pt x="257469" y="723293"/>
                  <a:pt x="243160" y="723293"/>
                </a:cubicBezTo>
                <a:cubicBezTo>
                  <a:pt x="228853" y="723293"/>
                  <a:pt x="217253" y="711702"/>
                  <a:pt x="217253" y="697404"/>
                </a:cubicBezTo>
                <a:cubicBezTo>
                  <a:pt x="217253" y="683106"/>
                  <a:pt x="228853" y="671516"/>
                  <a:pt x="243160" y="671516"/>
                </a:cubicBezTo>
                <a:cubicBezTo>
                  <a:pt x="257461" y="671532"/>
                  <a:pt x="269051" y="683113"/>
                  <a:pt x="269068" y="697404"/>
                </a:cubicBezTo>
                <a:close/>
                <a:moveTo>
                  <a:pt x="487237" y="697404"/>
                </a:moveTo>
                <a:cubicBezTo>
                  <a:pt x="487237" y="711702"/>
                  <a:pt x="475637" y="723293"/>
                  <a:pt x="461329" y="723293"/>
                </a:cubicBezTo>
                <a:cubicBezTo>
                  <a:pt x="447021" y="723293"/>
                  <a:pt x="435422" y="711702"/>
                  <a:pt x="435422" y="697404"/>
                </a:cubicBezTo>
                <a:cubicBezTo>
                  <a:pt x="435422" y="683106"/>
                  <a:pt x="447021" y="671516"/>
                  <a:pt x="461329" y="671516"/>
                </a:cubicBezTo>
                <a:cubicBezTo>
                  <a:pt x="475631" y="671509"/>
                  <a:pt x="487229" y="683088"/>
                  <a:pt x="487237" y="697379"/>
                </a:cubicBezTo>
                <a:cubicBezTo>
                  <a:pt x="487237" y="697387"/>
                  <a:pt x="487237" y="697395"/>
                  <a:pt x="487237" y="697404"/>
                </a:cubicBezTo>
                <a:close/>
                <a:moveTo>
                  <a:pt x="705466" y="697404"/>
                </a:moveTo>
                <a:cubicBezTo>
                  <a:pt x="705466" y="711702"/>
                  <a:pt x="693867" y="723293"/>
                  <a:pt x="679559" y="723293"/>
                </a:cubicBezTo>
                <a:cubicBezTo>
                  <a:pt x="665250" y="723293"/>
                  <a:pt x="653652" y="711702"/>
                  <a:pt x="653652" y="697404"/>
                </a:cubicBezTo>
                <a:cubicBezTo>
                  <a:pt x="653652" y="683106"/>
                  <a:pt x="665250" y="671516"/>
                  <a:pt x="679559" y="671516"/>
                </a:cubicBezTo>
                <a:cubicBezTo>
                  <a:pt x="693861" y="671509"/>
                  <a:pt x="705458" y="683088"/>
                  <a:pt x="705466" y="697379"/>
                </a:cubicBezTo>
                <a:cubicBezTo>
                  <a:pt x="705466" y="697387"/>
                  <a:pt x="705466" y="697395"/>
                  <a:pt x="705466" y="697404"/>
                </a:cubicBezTo>
                <a:close/>
                <a:moveTo>
                  <a:pt x="923695" y="697404"/>
                </a:moveTo>
                <a:cubicBezTo>
                  <a:pt x="923695" y="711702"/>
                  <a:pt x="912096" y="723293"/>
                  <a:pt x="897788" y="723293"/>
                </a:cubicBezTo>
                <a:cubicBezTo>
                  <a:pt x="883481" y="723293"/>
                  <a:pt x="871881" y="711702"/>
                  <a:pt x="871881" y="697404"/>
                </a:cubicBezTo>
                <a:cubicBezTo>
                  <a:pt x="871881" y="683106"/>
                  <a:pt x="883481" y="671516"/>
                  <a:pt x="897788" y="671516"/>
                </a:cubicBezTo>
                <a:cubicBezTo>
                  <a:pt x="912090" y="671509"/>
                  <a:pt x="923688" y="683088"/>
                  <a:pt x="923695" y="697379"/>
                </a:cubicBezTo>
                <a:cubicBezTo>
                  <a:pt x="923695" y="697387"/>
                  <a:pt x="923695" y="697395"/>
                  <a:pt x="923695" y="697404"/>
                </a:cubicBezTo>
                <a:close/>
                <a:moveTo>
                  <a:pt x="1141923" y="697404"/>
                </a:moveTo>
                <a:cubicBezTo>
                  <a:pt x="1141923" y="711702"/>
                  <a:pt x="1130324" y="723293"/>
                  <a:pt x="1116016" y="723293"/>
                </a:cubicBezTo>
                <a:cubicBezTo>
                  <a:pt x="1101708" y="723293"/>
                  <a:pt x="1090109" y="711702"/>
                  <a:pt x="1090109" y="697404"/>
                </a:cubicBezTo>
                <a:cubicBezTo>
                  <a:pt x="1090109" y="683106"/>
                  <a:pt x="1101708" y="671516"/>
                  <a:pt x="1116016" y="671516"/>
                </a:cubicBezTo>
                <a:cubicBezTo>
                  <a:pt x="1130316" y="671532"/>
                  <a:pt x="1141907" y="683113"/>
                  <a:pt x="1141923" y="697404"/>
                </a:cubicBezTo>
                <a:close/>
              </a:path>
            </a:pathLst>
          </a:custGeom>
          <a:solidFill>
            <a:srgbClr val="015DBB"/>
          </a:solidFill>
          <a:ln/>
        </p:spPr>
      </p:sp>
      <p:sp>
        <p:nvSpPr>
          <p:cNvPr id="13" name="Text 10"/>
          <p:cNvSpPr/>
          <p:nvPr/>
        </p:nvSpPr>
        <p:spPr>
          <a:xfrm>
            <a:off x="10230150" y="1569684"/>
            <a:ext cx="1141923" cy="723293"/>
          </a:xfrm>
          <a:prstGeom prst="rect">
            <a:avLst/>
          </a:prstGeom>
          <a:noFill/>
          <a:ln/>
        </p:spPr>
        <p:txBody>
          <a:bodyPr wrap="square" lIns="45720" tIns="91440" rIns="91440" bIns="45720" rtlCol="0" anchor="ctr"/>
          <a:lstStyle/>
          <a:p>
            <a:pPr marL="0" indent="0">
              <a:lnSpc>
                <a:spcPct val="100000"/>
              </a:lnSpc>
              <a:buNone/>
            </a:pPr>
            <a:endParaRPr lang="en-US" sz="1600" dirty="0"/>
          </a:p>
        </p:txBody>
      </p:sp>
      <p:pic>
        <p:nvPicPr>
          <p:cNvPr id="14" name="Image 1" descr="https://kimi-img.moonshot.cn/pub/slides/slides_tmpl/image/25-09-08-12:55:40-d2v63j5nfo2stf9dk4m0.png"/>
          <p:cNvPicPr>
            <a:picLocks noChangeAspect="1"/>
          </p:cNvPicPr>
          <p:nvPr/>
        </p:nvPicPr>
        <p:blipFill>
          <a:blip r:embed="rId4"/>
          <a:stretch>
            <a:fillRect/>
          </a:stretch>
        </p:blipFill>
        <p:spPr>
          <a:xfrm>
            <a:off x="2616835" y="4125595"/>
            <a:ext cx="6468110" cy="298450"/>
          </a:xfrm>
          <a:prstGeom prst="rect">
            <a:avLst/>
          </a:prstGeom>
        </p:spPr>
      </p:pic>
      <p:pic>
        <p:nvPicPr>
          <p:cNvPr id="15" name="Image 2" descr="https://kimi-img.moonshot.cn/pub/slides/slides_tmpl/image/25-09-08-12:55:57-d2v63ndnfo2stf9dk540.png"/>
          <p:cNvPicPr>
            <a:picLocks noChangeAspect="1"/>
          </p:cNvPicPr>
          <p:nvPr/>
        </p:nvPicPr>
        <p:blipFill>
          <a:blip r:embed="rId5">
            <a:alphaModFix amt="25000"/>
          </a:blip>
          <a:srcRect t="22162"/>
          <a:stretch/>
        </p:blipFill>
        <p:spPr>
          <a:xfrm>
            <a:off x="777875" y="2787650"/>
            <a:ext cx="2311400" cy="18002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a:effectLst/>
      </p:bgPr>
    </p:bg>
    <p:spTree>
      <p:nvGrpSpPr>
        <p:cNvPr id="1" name=""/>
        <p:cNvGrpSpPr/>
        <p:nvPr/>
      </p:nvGrpSpPr>
      <p:grpSpPr>
        <a:xfrm>
          <a:off x="0" y="0"/>
          <a:ext cx="0" cy="0"/>
          <a:chOff x="0" y="0"/>
          <a:chExt cx="0" cy="0"/>
        </a:xfrm>
      </p:grpSpPr>
      <p:pic>
        <p:nvPicPr>
          <p:cNvPr id="2" name="Image 0" descr="https://kimi-img.moonshot.cn/pub/slides/slides_tmpl/image/25-09-08-12:55:55-d2v63mtnfo2stf9dk530.png"/>
          <p:cNvPicPr>
            <a:picLocks noChangeAspect="1"/>
          </p:cNvPicPr>
          <p:nvPr/>
        </p:nvPicPr>
        <p:blipFill>
          <a:blip r:embed="rId3"/>
          <a:stretch>
            <a:fillRect/>
          </a:stretch>
        </p:blipFill>
        <p:spPr>
          <a:xfrm>
            <a:off x="6665595" y="1928495"/>
            <a:ext cx="4681855" cy="3108960"/>
          </a:xfrm>
          <a:prstGeom prst="rect">
            <a:avLst/>
          </a:prstGeom>
        </p:spPr>
      </p:pic>
      <p:pic>
        <p:nvPicPr>
          <p:cNvPr id="3" name="Image 1" descr="https://kimi-img.moonshot.cn/pub/slides/slides_tmpl/image/25-09-08-12:55:55-d2v63mtnfo2stf9dk530.png"/>
          <p:cNvPicPr>
            <a:picLocks noChangeAspect="1"/>
          </p:cNvPicPr>
          <p:nvPr/>
        </p:nvPicPr>
        <p:blipFill>
          <a:blip r:embed="rId3"/>
          <a:stretch>
            <a:fillRect/>
          </a:stretch>
        </p:blipFill>
        <p:spPr>
          <a:xfrm>
            <a:off x="960755" y="1928495"/>
            <a:ext cx="4681855" cy="3108960"/>
          </a:xfrm>
          <a:prstGeom prst="rect">
            <a:avLst/>
          </a:prstGeom>
        </p:spPr>
      </p:pic>
      <p:sp>
        <p:nvSpPr>
          <p:cNvPr id="4" name="Text 0"/>
          <p:cNvSpPr/>
          <p:nvPr/>
        </p:nvSpPr>
        <p:spPr>
          <a:xfrm>
            <a:off x="595630" y="525145"/>
            <a:ext cx="7004685" cy="552450"/>
          </a:xfrm>
          <a:prstGeom prst="rect">
            <a:avLst/>
          </a:prstGeom>
          <a:noFill/>
          <a:ln/>
        </p:spPr>
        <p:txBody>
          <a:bodyPr wrap="square" lIns="91440" tIns="45720" rIns="91440" bIns="45720" rtlCol="0" anchor="t">
            <a:spAutoFit/>
          </a:bodyPr>
          <a:lstStyle/>
          <a:p>
            <a:pPr marL="0" indent="0" algn="l">
              <a:lnSpc>
                <a:spcPct val="100000"/>
              </a:lnSpc>
              <a:buNone/>
            </a:pPr>
            <a:r>
              <a:rPr lang="en-US" sz="3600" b="1" dirty="0">
                <a:solidFill>
                  <a:srgbClr val="015DBB"/>
                </a:solidFill>
                <a:latin typeface="MiSans" pitchFamily="34" charset="0"/>
                <a:ea typeface="MiSans" pitchFamily="34" charset="-122"/>
                <a:cs typeface="MiSans" pitchFamily="34" charset="-120"/>
              </a:rPr>
              <a:t>455万5G基站全球居首</a:t>
            </a:r>
            <a:endParaRPr lang="en-US" sz="1600" dirty="0"/>
          </a:p>
        </p:txBody>
      </p:sp>
      <p:pic>
        <p:nvPicPr>
          <p:cNvPr id="5" name="Image 2" descr="https://kimi-img.moonshot.cn/pub/slides/slides_tmpl/image/25-09-08-12:55:42-d2v63jlnfo2stf9dk4rg.png"/>
          <p:cNvPicPr>
            <a:picLocks noChangeAspect="1"/>
          </p:cNvPicPr>
          <p:nvPr/>
        </p:nvPicPr>
        <p:blipFill>
          <a:blip r:embed="rId4"/>
          <a:stretch>
            <a:fillRect/>
          </a:stretch>
        </p:blipFill>
        <p:spPr>
          <a:xfrm>
            <a:off x="15240" y="487045"/>
            <a:ext cx="579755" cy="652145"/>
          </a:xfrm>
          <a:prstGeom prst="rect">
            <a:avLst/>
          </a:prstGeom>
        </p:spPr>
      </p:pic>
      <p:pic>
        <p:nvPicPr>
          <p:cNvPr id="6" name="Image 3" descr="https://kimi-img.moonshot.cn/pub/slides/slides_tmpl/image/25-09-08-12:55:41-d2v63jdnfo2stf9dk4q0.png"/>
          <p:cNvPicPr>
            <a:picLocks noChangeAspect="1"/>
          </p:cNvPicPr>
          <p:nvPr/>
        </p:nvPicPr>
        <p:blipFill>
          <a:blip r:embed="rId5"/>
          <a:stretch>
            <a:fillRect/>
          </a:stretch>
        </p:blipFill>
        <p:spPr>
          <a:xfrm>
            <a:off x="-635" y="5396230"/>
            <a:ext cx="12192635" cy="1470660"/>
          </a:xfrm>
          <a:prstGeom prst="rect">
            <a:avLst/>
          </a:prstGeom>
        </p:spPr>
      </p:pic>
      <p:sp>
        <p:nvSpPr>
          <p:cNvPr id="7" name="Text 1"/>
          <p:cNvSpPr/>
          <p:nvPr/>
        </p:nvSpPr>
        <p:spPr>
          <a:xfrm>
            <a:off x="1189355" y="2105660"/>
            <a:ext cx="4222115" cy="311150"/>
          </a:xfrm>
          <a:prstGeom prst="rect">
            <a:avLst/>
          </a:prstGeom>
          <a:noFill/>
          <a:ln/>
        </p:spPr>
        <p:txBody>
          <a:bodyPr wrap="square" lIns="91440" tIns="45720" rIns="91440" bIns="45720" rtlCol="0" anchor="t">
            <a:spAutoFit/>
          </a:bodyPr>
          <a:lstStyle/>
          <a:p>
            <a:pPr marL="0" indent="0" algn="just">
              <a:lnSpc>
                <a:spcPct val="100000"/>
              </a:lnSpc>
              <a:buNone/>
            </a:pPr>
            <a:r>
              <a:rPr lang="en-US" sz="2000" b="1" dirty="0">
                <a:solidFill>
                  <a:srgbClr val="000000"/>
                </a:solidFill>
                <a:latin typeface="MiSans" pitchFamily="34" charset="0"/>
                <a:ea typeface="MiSans" pitchFamily="34" charset="-122"/>
                <a:cs typeface="MiSans" pitchFamily="34" charset="-120"/>
              </a:rPr>
              <a:t>5G基站建设成就</a:t>
            </a:r>
            <a:endParaRPr lang="en-US" sz="1600" dirty="0"/>
          </a:p>
        </p:txBody>
      </p:sp>
      <p:sp>
        <p:nvSpPr>
          <p:cNvPr id="8" name="Text 2"/>
          <p:cNvSpPr/>
          <p:nvPr/>
        </p:nvSpPr>
        <p:spPr>
          <a:xfrm>
            <a:off x="1189355" y="2559685"/>
            <a:ext cx="4224020" cy="1097161"/>
          </a:xfrm>
          <a:prstGeom prst="rect">
            <a:avLst/>
          </a:prstGeom>
          <a:noFill/>
          <a:ln/>
        </p:spPr>
        <p:txBody>
          <a:bodyPr wrap="square" lIns="91440" tIns="45720" rIns="91440" bIns="45720" rtlCol="0" anchor="t">
            <a:spAutoFit/>
          </a:bodyPr>
          <a:lstStyle/>
          <a:p>
            <a:pPr marL="0" indent="0" algn="just">
              <a:lnSpc>
                <a:spcPct val="150000"/>
              </a:lnSpc>
              <a:buNone/>
            </a:pPr>
            <a:r>
              <a:rPr lang="en-US" sz="1600" dirty="0">
                <a:solidFill>
                  <a:srgbClr val="404040"/>
                </a:solidFill>
                <a:latin typeface="MiSans" pitchFamily="34" charset="0"/>
                <a:ea typeface="MiSans" pitchFamily="34" charset="-122"/>
                <a:cs typeface="MiSans" pitchFamily="34" charset="-120"/>
              </a:rPr>
              <a:t>截至2025年6月底，中国5G基站总数达到455万个，实现了‘县县通千兆，乡乡通5G’的目标，5G基站数量全球居首。</a:t>
            </a:r>
            <a:endParaRPr lang="en-US" sz="1600" dirty="0"/>
          </a:p>
        </p:txBody>
      </p:sp>
      <p:sp>
        <p:nvSpPr>
          <p:cNvPr id="9" name="Text 3"/>
          <p:cNvSpPr/>
          <p:nvPr/>
        </p:nvSpPr>
        <p:spPr>
          <a:xfrm>
            <a:off x="6764655" y="2105660"/>
            <a:ext cx="4222115" cy="311150"/>
          </a:xfrm>
          <a:prstGeom prst="rect">
            <a:avLst/>
          </a:prstGeom>
          <a:noFill/>
          <a:ln/>
        </p:spPr>
        <p:txBody>
          <a:bodyPr wrap="square" lIns="91440" tIns="45720" rIns="91440" bIns="45720" rtlCol="0" anchor="t">
            <a:spAutoFit/>
          </a:bodyPr>
          <a:lstStyle/>
          <a:p>
            <a:pPr marL="0" indent="0" algn="just">
              <a:lnSpc>
                <a:spcPct val="100000"/>
              </a:lnSpc>
              <a:buNone/>
            </a:pPr>
            <a:r>
              <a:rPr lang="en-US" sz="2000" b="1" dirty="0">
                <a:solidFill>
                  <a:srgbClr val="000000"/>
                </a:solidFill>
                <a:latin typeface="MiSans" pitchFamily="34" charset="0"/>
                <a:ea typeface="MiSans" pitchFamily="34" charset="-122"/>
                <a:cs typeface="MiSans" pitchFamily="34" charset="-120"/>
              </a:rPr>
              <a:t>5G用户规模</a:t>
            </a:r>
            <a:endParaRPr lang="en-US" sz="1600" dirty="0"/>
          </a:p>
        </p:txBody>
      </p:sp>
      <p:sp>
        <p:nvSpPr>
          <p:cNvPr id="10" name="Text 4"/>
          <p:cNvSpPr/>
          <p:nvPr/>
        </p:nvSpPr>
        <p:spPr>
          <a:xfrm>
            <a:off x="6764655" y="2559685"/>
            <a:ext cx="4224020" cy="1097161"/>
          </a:xfrm>
          <a:prstGeom prst="rect">
            <a:avLst/>
          </a:prstGeom>
          <a:noFill/>
          <a:ln/>
        </p:spPr>
        <p:txBody>
          <a:bodyPr wrap="square" lIns="91440" tIns="45720" rIns="91440" bIns="45720" rtlCol="0" anchor="t">
            <a:spAutoFit/>
          </a:bodyPr>
          <a:lstStyle/>
          <a:p>
            <a:pPr marL="0" indent="0" algn="just">
              <a:lnSpc>
                <a:spcPct val="150000"/>
              </a:lnSpc>
              <a:buNone/>
            </a:pPr>
            <a:r>
              <a:rPr lang="en-US" sz="1600" dirty="0">
                <a:solidFill>
                  <a:srgbClr val="404040"/>
                </a:solidFill>
                <a:latin typeface="MiSans" pitchFamily="34" charset="0"/>
                <a:ea typeface="MiSans" pitchFamily="34" charset="-122"/>
                <a:cs typeface="MiSans" pitchFamily="34" charset="-120"/>
              </a:rPr>
              <a:t>5G移动电话用户数已突破10亿户，普及率超过71%，标志着中国5G网络的广泛应用和普及。</a:t>
            </a:r>
            <a:endParaRPr lang="en-US" sz="1600" dirty="0"/>
          </a:p>
        </p:txBody>
      </p:sp>
    </p:spTree>
  </p:cSld>
  <p:clrMapOvr>
    <a:masterClrMapping/>
  </p:clrMapOvr>
  <p:transition>
    <p:pull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5209081" y="2054542"/>
            <a:ext cx="949961" cy="3228975"/>
          </a:xfrm>
          <a:prstGeom prst="rect">
            <a:avLst/>
          </a:prstGeom>
          <a:solidFill>
            <a:srgbClr val="015DBB"/>
          </a:solidFill>
          <a:ln/>
        </p:spPr>
      </p:sp>
      <p:sp>
        <p:nvSpPr>
          <p:cNvPr id="3" name="Text 1"/>
          <p:cNvSpPr/>
          <p:nvPr/>
        </p:nvSpPr>
        <p:spPr>
          <a:xfrm>
            <a:off x="5209081" y="2054542"/>
            <a:ext cx="949961" cy="322897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5" name="Text 2"/>
          <p:cNvSpPr/>
          <p:nvPr/>
        </p:nvSpPr>
        <p:spPr>
          <a:xfrm>
            <a:off x="595630" y="487045"/>
            <a:ext cx="7004685" cy="552450"/>
          </a:xfrm>
          <a:prstGeom prst="rect">
            <a:avLst/>
          </a:prstGeom>
          <a:noFill/>
          <a:ln/>
        </p:spPr>
        <p:txBody>
          <a:bodyPr wrap="square" lIns="91440" tIns="45720" rIns="91440" bIns="45720" rtlCol="0" anchor="t">
            <a:spAutoFit/>
          </a:bodyPr>
          <a:lstStyle/>
          <a:p>
            <a:pPr marL="0" indent="0" algn="l">
              <a:lnSpc>
                <a:spcPct val="100000"/>
              </a:lnSpc>
              <a:buNone/>
            </a:pPr>
            <a:r>
              <a:rPr lang="en-US" sz="3600" b="1" dirty="0">
                <a:solidFill>
                  <a:srgbClr val="015DBB"/>
                </a:solidFill>
                <a:latin typeface="MiSans" pitchFamily="34" charset="0"/>
                <a:ea typeface="MiSans" pitchFamily="34" charset="-122"/>
                <a:cs typeface="MiSans" pitchFamily="34" charset="-120"/>
              </a:rPr>
              <a:t>5G-A落地三百城再提速</a:t>
            </a:r>
            <a:endParaRPr lang="en-US" sz="1600" dirty="0"/>
          </a:p>
        </p:txBody>
      </p:sp>
      <p:pic>
        <p:nvPicPr>
          <p:cNvPr id="6" name="Image 1" descr="https://kimi-img.moonshot.cn/pub/slides/slides_tmpl/image/25-09-08-12:55:42-d2v63jlnfo2stf9dk4rg.png"/>
          <p:cNvPicPr>
            <a:picLocks noChangeAspect="1"/>
          </p:cNvPicPr>
          <p:nvPr/>
        </p:nvPicPr>
        <p:blipFill>
          <a:blip r:embed="rId3"/>
          <a:stretch>
            <a:fillRect/>
          </a:stretch>
        </p:blipFill>
        <p:spPr>
          <a:xfrm>
            <a:off x="15240" y="487045"/>
            <a:ext cx="579755" cy="652145"/>
          </a:xfrm>
          <a:prstGeom prst="rect">
            <a:avLst/>
          </a:prstGeom>
        </p:spPr>
      </p:pic>
      <p:pic>
        <p:nvPicPr>
          <p:cNvPr id="7" name="Image 2" descr="https://kimi-img.moonshot.cn/pub/slides/slides_tmpl/image/25-09-08-12:55:47-d2v63ktnfo2stf9dk4vg.png"/>
          <p:cNvPicPr>
            <a:picLocks noChangeAspect="1"/>
          </p:cNvPicPr>
          <p:nvPr/>
        </p:nvPicPr>
        <p:blipFill>
          <a:blip r:embed="rId4">
            <a:alphaModFix amt="30000"/>
          </a:blip>
          <a:stretch>
            <a:fillRect/>
          </a:stretch>
        </p:blipFill>
        <p:spPr>
          <a:xfrm>
            <a:off x="6752590" y="1725930"/>
            <a:ext cx="30480" cy="6181090"/>
          </a:xfrm>
          <a:prstGeom prst="rect">
            <a:avLst/>
          </a:prstGeom>
        </p:spPr>
      </p:pic>
      <p:sp>
        <p:nvSpPr>
          <p:cNvPr id="8" name="Text 3"/>
          <p:cNvSpPr/>
          <p:nvPr/>
        </p:nvSpPr>
        <p:spPr>
          <a:xfrm>
            <a:off x="7226300" y="1937385"/>
            <a:ext cx="3916680" cy="438150"/>
          </a:xfrm>
          <a:prstGeom prst="rect">
            <a:avLst/>
          </a:prstGeom>
          <a:noFill/>
          <a:ln/>
        </p:spPr>
        <p:txBody>
          <a:bodyPr wrap="square" lIns="91440" tIns="45720" rIns="91440" bIns="45720" rtlCol="0" anchor="t">
            <a:spAutoFit/>
          </a:bodyPr>
          <a:lstStyle/>
          <a:p>
            <a:pPr marL="0" indent="0" algn="just">
              <a:lnSpc>
                <a:spcPct val="100000"/>
              </a:lnSpc>
              <a:buNone/>
            </a:pPr>
            <a:r>
              <a:rPr lang="en-US" sz="2800" b="1" dirty="0">
                <a:solidFill>
                  <a:srgbClr val="000000"/>
                </a:solidFill>
                <a:latin typeface="MiSans" pitchFamily="34" charset="0"/>
                <a:ea typeface="MiSans" pitchFamily="34" charset="-122"/>
                <a:cs typeface="MiSans" pitchFamily="34" charset="-120"/>
              </a:rPr>
              <a:t>5G-A网络部署</a:t>
            </a:r>
            <a:endParaRPr lang="en-US" sz="1600" dirty="0"/>
          </a:p>
        </p:txBody>
      </p:sp>
      <p:sp>
        <p:nvSpPr>
          <p:cNvPr id="9" name="Text 4"/>
          <p:cNvSpPr/>
          <p:nvPr/>
        </p:nvSpPr>
        <p:spPr>
          <a:xfrm>
            <a:off x="7226300" y="2985135"/>
            <a:ext cx="3916680" cy="2139553"/>
          </a:xfrm>
          <a:prstGeom prst="rect">
            <a:avLst/>
          </a:prstGeom>
          <a:noFill/>
          <a:ln/>
        </p:spPr>
        <p:txBody>
          <a:bodyPr wrap="square" lIns="91440" tIns="45720" rIns="91440" bIns="45720" rtlCol="0" anchor="t">
            <a:spAutoFit/>
          </a:bodyPr>
          <a:lstStyle/>
          <a:p>
            <a:pPr marL="0" indent="0" algn="just">
              <a:lnSpc>
                <a:spcPct val="130000"/>
              </a:lnSpc>
              <a:buNone/>
            </a:pPr>
            <a:r>
              <a:rPr lang="en-US" sz="1800" dirty="0">
                <a:solidFill>
                  <a:srgbClr val="404040"/>
                </a:solidFill>
                <a:latin typeface="MiSans" pitchFamily="34" charset="0"/>
                <a:ea typeface="MiSans" pitchFamily="34" charset="-122"/>
                <a:cs typeface="MiSans" pitchFamily="34" charset="-120"/>
              </a:rPr>
              <a:t>2024年11月，工信部等十二部门印发《5G规模化应用‘扬帆’行动升级方案》，推动5G网络向5G-A升级演进。截至2025年，超300个城市已部署5G-A网络，为更丰富应用场景铺路。</a:t>
            </a:r>
            <a:endParaRPr lang="en-US" sz="1600" dirty="0"/>
          </a:p>
        </p:txBody>
      </p:sp>
      <p:pic>
        <p:nvPicPr>
          <p:cNvPr id="22532" name="Picture 4" descr="https://bkimg.cdn.bcebos.com/pic/8c1001e93901213fb80e90de2dbf21d12f2eb9383f22"/>
          <p:cNvPicPr>
            <a:picLocks noChangeAspect="1" noChangeArrowheads="1"/>
          </p:cNvPicPr>
          <p:nvPr/>
        </p:nvPicPr>
        <p:blipFill>
          <a:blip r:embed="rId5"/>
          <a:srcRect/>
          <a:stretch>
            <a:fillRect/>
          </a:stretch>
        </p:blipFill>
        <p:spPr bwMode="auto">
          <a:xfrm>
            <a:off x="596162" y="1968478"/>
            <a:ext cx="5193841" cy="3462561"/>
          </a:xfrm>
          <a:prstGeom prst="rect">
            <a:avLst/>
          </a:prstGeom>
          <a:noFill/>
        </p:spPr>
      </p:pic>
    </p:spTree>
  </p:cSld>
  <p:clrMapOvr>
    <a:masterClrMapping/>
  </p:clrMapOvr>
  <p:transition>
    <p:pull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a:effectLst/>
      </p:bgPr>
    </p:bg>
    <p:spTree>
      <p:nvGrpSpPr>
        <p:cNvPr id="1" name=""/>
        <p:cNvGrpSpPr/>
        <p:nvPr/>
      </p:nvGrpSpPr>
      <p:grpSpPr>
        <a:xfrm>
          <a:off x="0" y="0"/>
          <a:ext cx="0" cy="0"/>
          <a:chOff x="0" y="0"/>
          <a:chExt cx="0" cy="0"/>
        </a:xfrm>
      </p:grpSpPr>
      <p:pic>
        <p:nvPicPr>
          <p:cNvPr id="2" name="Image 0" descr="https://kimi-img.moonshot.cn/pub/slides/slides_tmpl/image/25-09-08-12:55:41-d2v63jdnfo2stf9dk4q0.png"/>
          <p:cNvPicPr>
            <a:picLocks noChangeAspect="1"/>
          </p:cNvPicPr>
          <p:nvPr/>
        </p:nvPicPr>
        <p:blipFill>
          <a:blip r:embed="rId3"/>
          <a:stretch>
            <a:fillRect/>
          </a:stretch>
        </p:blipFill>
        <p:spPr>
          <a:xfrm>
            <a:off x="0" y="4660265"/>
            <a:ext cx="12192635" cy="2197735"/>
          </a:xfrm>
          <a:prstGeom prst="rect">
            <a:avLst/>
          </a:prstGeom>
        </p:spPr>
      </p:pic>
      <p:sp>
        <p:nvSpPr>
          <p:cNvPr id="3" name="Text 0"/>
          <p:cNvSpPr/>
          <p:nvPr/>
        </p:nvSpPr>
        <p:spPr>
          <a:xfrm>
            <a:off x="3332163" y="3239770"/>
            <a:ext cx="5956935" cy="749300"/>
          </a:xfrm>
          <a:prstGeom prst="rect">
            <a:avLst/>
          </a:prstGeom>
          <a:noFill/>
          <a:ln/>
        </p:spPr>
        <p:txBody>
          <a:bodyPr wrap="square" lIns="91440" tIns="45720" rIns="91440" bIns="45720" rtlCol="0" anchor="t">
            <a:spAutoFit/>
          </a:bodyPr>
          <a:lstStyle/>
          <a:p>
            <a:pPr marL="0" indent="0" algn="ctr">
              <a:lnSpc>
                <a:spcPct val="100000"/>
              </a:lnSpc>
              <a:buNone/>
            </a:pPr>
            <a:r>
              <a:rPr lang="en-US" sz="4800" b="1" dirty="0">
                <a:solidFill>
                  <a:srgbClr val="015DBB"/>
                </a:solidFill>
                <a:latin typeface="MiSans" pitchFamily="34" charset="0"/>
                <a:ea typeface="MiSans" pitchFamily="34" charset="-122"/>
                <a:cs typeface="MiSans" pitchFamily="34" charset="-120"/>
              </a:rPr>
              <a:t>算力崛起</a:t>
            </a:r>
            <a:endParaRPr lang="en-US" sz="1600" dirty="0"/>
          </a:p>
        </p:txBody>
      </p:sp>
      <p:sp>
        <p:nvSpPr>
          <p:cNvPr id="4" name="Text 1"/>
          <p:cNvSpPr/>
          <p:nvPr/>
        </p:nvSpPr>
        <p:spPr>
          <a:xfrm>
            <a:off x="3332163" y="1433195"/>
            <a:ext cx="5956935" cy="1485900"/>
          </a:xfrm>
          <a:prstGeom prst="rect">
            <a:avLst/>
          </a:prstGeom>
          <a:noFill/>
          <a:ln/>
        </p:spPr>
        <p:txBody>
          <a:bodyPr wrap="square" lIns="91440" tIns="45720" rIns="91440" bIns="45720" rtlCol="0" anchor="t">
            <a:spAutoFit/>
          </a:bodyPr>
          <a:lstStyle/>
          <a:p>
            <a:pPr marL="0" indent="0" algn="ctr">
              <a:lnSpc>
                <a:spcPct val="100000"/>
              </a:lnSpc>
              <a:buNone/>
            </a:pPr>
            <a:r>
              <a:rPr lang="en-US" sz="9600" b="1" dirty="0">
                <a:solidFill>
                  <a:srgbClr val="015DBB"/>
                </a:solidFill>
                <a:latin typeface="MiSans" pitchFamily="34" charset="0"/>
                <a:ea typeface="MiSans" pitchFamily="34" charset="-122"/>
                <a:cs typeface="MiSans" pitchFamily="34" charset="-120"/>
              </a:rPr>
              <a:t>04</a:t>
            </a:r>
            <a:endParaRPr lang="en-US" sz="1600" dirty="0"/>
          </a:p>
        </p:txBody>
      </p:sp>
      <p:pic>
        <p:nvPicPr>
          <p:cNvPr id="5" name="Image 1" descr="https://kimi-img.moonshot.cn/pub/slides/slides_tmpl/image/25-09-08-12:55:40-d2v63j5nfo2stf9dk4mg.png"/>
          <p:cNvPicPr>
            <a:picLocks noChangeAspect="1"/>
          </p:cNvPicPr>
          <p:nvPr/>
        </p:nvPicPr>
        <p:blipFill>
          <a:blip r:embed="rId4"/>
          <a:srcRect t="1192" b="1192"/>
          <a:stretch/>
        </p:blipFill>
        <p:spPr>
          <a:xfrm>
            <a:off x="5251133" y="1950720"/>
            <a:ext cx="2118995" cy="1132205"/>
          </a:xfrm>
          <a:prstGeom prst="rect">
            <a:avLst/>
          </a:prstGeom>
        </p:spPr>
      </p:pic>
      <p:pic>
        <p:nvPicPr>
          <p:cNvPr id="6" name="Image 2" descr="https://kimi-img.moonshot.cn/pub/slides/slides_tmpl/image/25-09-08-12:55:57-d2v63ndnfo2stf9dk540.png"/>
          <p:cNvPicPr>
            <a:picLocks noChangeAspect="1"/>
          </p:cNvPicPr>
          <p:nvPr/>
        </p:nvPicPr>
        <p:blipFill>
          <a:blip r:embed="rId5"/>
          <a:srcRect t="22162"/>
          <a:stretch/>
        </p:blipFill>
        <p:spPr>
          <a:xfrm>
            <a:off x="533400" y="1191895"/>
            <a:ext cx="3402965" cy="2649220"/>
          </a:xfrm>
          <a:prstGeom prst="rect">
            <a:avLst/>
          </a:prstGeom>
        </p:spPr>
      </p:pic>
      <p:pic>
        <p:nvPicPr>
          <p:cNvPr id="7" name="Image 3" descr="https://kimi-img.moonshot.cn/pub/slides/slides_tmpl/image/25-09-08-12:55:57-d2v63ndnfo2stf9dk540.png"/>
          <p:cNvPicPr>
            <a:picLocks noChangeAspect="1"/>
          </p:cNvPicPr>
          <p:nvPr/>
        </p:nvPicPr>
        <p:blipFill>
          <a:blip r:embed="rId5">
            <a:alphaModFix amt="30000"/>
          </a:blip>
          <a:srcRect t="22162"/>
          <a:stretch/>
        </p:blipFill>
        <p:spPr>
          <a:xfrm flipH="1">
            <a:off x="8581390" y="779780"/>
            <a:ext cx="3402965" cy="2649220"/>
          </a:xfrm>
          <a:prstGeom prst="rect">
            <a:avLst/>
          </a:prstGeom>
        </p:spPr>
      </p:pic>
    </p:spTree>
  </p:cSld>
  <p:clrMapOvr>
    <a:masterClrMapping/>
  </p:clrMapOvr>
  <p:transition>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a:effectLst/>
      </p:bgPr>
    </p:bg>
    <p:spTree>
      <p:nvGrpSpPr>
        <p:cNvPr id="1" name=""/>
        <p:cNvGrpSpPr/>
        <p:nvPr/>
      </p:nvGrpSpPr>
      <p:grpSpPr>
        <a:xfrm>
          <a:off x="0" y="0"/>
          <a:ext cx="0" cy="0"/>
          <a:chOff x="0" y="0"/>
          <a:chExt cx="0" cy="0"/>
        </a:xfrm>
      </p:grpSpPr>
      <p:pic>
        <p:nvPicPr>
          <p:cNvPr id="2" name="Image 0" descr="https://kimi-img.moonshot.cn/pub/slides/slides_tmpl/image/25-09-08-12:55:41-d2v63jdnfo2stf9dk4q0.png"/>
          <p:cNvPicPr>
            <a:picLocks noChangeAspect="1"/>
          </p:cNvPicPr>
          <p:nvPr/>
        </p:nvPicPr>
        <p:blipFill>
          <a:blip r:embed="rId3"/>
          <a:stretch>
            <a:fillRect/>
          </a:stretch>
        </p:blipFill>
        <p:spPr>
          <a:xfrm>
            <a:off x="0" y="6144260"/>
            <a:ext cx="12192635" cy="713740"/>
          </a:xfrm>
          <a:prstGeom prst="rect">
            <a:avLst/>
          </a:prstGeom>
        </p:spPr>
      </p:pic>
      <p:pic>
        <p:nvPicPr>
          <p:cNvPr id="3" name="Image 1" descr="https://kimi-img.moonshot.cn/pub/slides/slides_tmpl/image/25-09-08-12:55:41-d2v63jdnfo2stf9dk4r0.png"/>
          <p:cNvPicPr>
            <a:picLocks noChangeAspect="1"/>
          </p:cNvPicPr>
          <p:nvPr/>
        </p:nvPicPr>
        <p:blipFill>
          <a:blip r:embed="rId4"/>
          <a:stretch>
            <a:fillRect/>
          </a:stretch>
        </p:blipFill>
        <p:spPr>
          <a:xfrm>
            <a:off x="708025" y="1550035"/>
            <a:ext cx="10783570" cy="4397375"/>
          </a:xfrm>
          <a:prstGeom prst="rect">
            <a:avLst/>
          </a:prstGeom>
        </p:spPr>
      </p:pic>
      <p:sp>
        <p:nvSpPr>
          <p:cNvPr id="4" name="Text 0"/>
          <p:cNvSpPr/>
          <p:nvPr/>
        </p:nvSpPr>
        <p:spPr>
          <a:xfrm>
            <a:off x="595630" y="487045"/>
            <a:ext cx="11160125" cy="552450"/>
          </a:xfrm>
          <a:prstGeom prst="rect">
            <a:avLst/>
          </a:prstGeom>
          <a:noFill/>
          <a:ln/>
        </p:spPr>
        <p:txBody>
          <a:bodyPr wrap="square" lIns="91440" tIns="45720" rIns="91440" bIns="45720" rtlCol="0" anchor="t">
            <a:spAutoFit/>
          </a:bodyPr>
          <a:lstStyle/>
          <a:p>
            <a:pPr marL="0" indent="0" algn="l">
              <a:lnSpc>
                <a:spcPct val="100000"/>
              </a:lnSpc>
              <a:buNone/>
            </a:pPr>
            <a:r>
              <a:rPr lang="en-US" sz="3600" b="1" dirty="0">
                <a:solidFill>
                  <a:srgbClr val="015DBB"/>
                </a:solidFill>
                <a:latin typeface="MiSans" pitchFamily="34" charset="0"/>
                <a:ea typeface="MiSans" pitchFamily="34" charset="-122"/>
                <a:cs typeface="MiSans" pitchFamily="34" charset="-120"/>
              </a:rPr>
              <a:t>智能算力近五百EFLOPS新高</a:t>
            </a:r>
            <a:endParaRPr lang="en-US" sz="1600" dirty="0"/>
          </a:p>
        </p:txBody>
      </p:sp>
      <p:pic>
        <p:nvPicPr>
          <p:cNvPr id="6" name="Image 3" descr="https://kimi-img.moonshot.cn/pub/slides/slides_tmpl/image/25-09-08-12:55:42-d2v63jlnfo2stf9dk4rg.png"/>
          <p:cNvPicPr>
            <a:picLocks noChangeAspect="1"/>
          </p:cNvPicPr>
          <p:nvPr/>
        </p:nvPicPr>
        <p:blipFill>
          <a:blip r:embed="rId5"/>
          <a:stretch>
            <a:fillRect/>
          </a:stretch>
        </p:blipFill>
        <p:spPr>
          <a:xfrm>
            <a:off x="15240" y="487045"/>
            <a:ext cx="579755" cy="652145"/>
          </a:xfrm>
          <a:prstGeom prst="rect">
            <a:avLst/>
          </a:prstGeom>
        </p:spPr>
      </p:pic>
      <p:sp>
        <p:nvSpPr>
          <p:cNvPr id="7" name="Text 1"/>
          <p:cNvSpPr/>
          <p:nvPr/>
        </p:nvSpPr>
        <p:spPr>
          <a:xfrm>
            <a:off x="1176655" y="2404745"/>
            <a:ext cx="4855845" cy="438150"/>
          </a:xfrm>
          <a:prstGeom prst="rect">
            <a:avLst/>
          </a:prstGeom>
          <a:noFill/>
          <a:ln/>
        </p:spPr>
        <p:txBody>
          <a:bodyPr wrap="square" lIns="91440" tIns="45720" rIns="91440" bIns="45720" rtlCol="0" anchor="t">
            <a:spAutoFit/>
          </a:bodyPr>
          <a:lstStyle/>
          <a:p>
            <a:pPr marL="0" indent="0" algn="ctr">
              <a:lnSpc>
                <a:spcPct val="100000"/>
              </a:lnSpc>
              <a:buNone/>
            </a:pPr>
            <a:r>
              <a:rPr lang="en-US" sz="2800" b="1" dirty="0">
                <a:solidFill>
                  <a:srgbClr val="000000"/>
                </a:solidFill>
                <a:latin typeface="MiSans" pitchFamily="34" charset="0"/>
                <a:ea typeface="MiSans" pitchFamily="34" charset="-122"/>
                <a:cs typeface="MiSans" pitchFamily="34" charset="-120"/>
              </a:rPr>
              <a:t>智能算力增长</a:t>
            </a:r>
            <a:endParaRPr lang="en-US" sz="1600" dirty="0"/>
          </a:p>
        </p:txBody>
      </p:sp>
      <p:sp>
        <p:nvSpPr>
          <p:cNvPr id="8" name="Text 2"/>
          <p:cNvSpPr/>
          <p:nvPr/>
        </p:nvSpPr>
        <p:spPr>
          <a:xfrm>
            <a:off x="1176655" y="2969895"/>
            <a:ext cx="4855845" cy="1859227"/>
          </a:xfrm>
          <a:prstGeom prst="rect">
            <a:avLst/>
          </a:prstGeom>
          <a:noFill/>
          <a:ln/>
        </p:spPr>
        <p:txBody>
          <a:bodyPr wrap="square" lIns="91440" tIns="45720" rIns="91440" bIns="45720" rtlCol="0" anchor="t">
            <a:spAutoFit/>
          </a:bodyPr>
          <a:lstStyle/>
          <a:p>
            <a:pPr algn="just">
              <a:lnSpc>
                <a:spcPct val="130000"/>
              </a:lnSpc>
            </a:pPr>
            <a:r>
              <a:rPr lang="zh-CN" altLang="en-US" dirty="0" smtClean="0">
                <a:solidFill>
                  <a:srgbClr val="404040"/>
                </a:solidFill>
                <a:latin typeface="黑体" pitchFamily="49" charset="-122"/>
                <a:ea typeface="黑体" pitchFamily="49" charset="-122"/>
                <a:cs typeface="MiSans" pitchFamily="34" charset="-120"/>
              </a:rPr>
              <a:t>截至</a:t>
            </a:r>
            <a:r>
              <a:rPr lang="en-US" altLang="zh-CN" dirty="0" smtClean="0">
                <a:solidFill>
                  <a:srgbClr val="404040"/>
                </a:solidFill>
                <a:latin typeface="黑体" pitchFamily="49" charset="-122"/>
                <a:ea typeface="黑体" pitchFamily="49" charset="-122"/>
                <a:cs typeface="MiSans" pitchFamily="34" charset="-120"/>
              </a:rPr>
              <a:t>2025</a:t>
            </a:r>
            <a:r>
              <a:rPr lang="zh-CN" altLang="en-US" dirty="0" smtClean="0">
                <a:solidFill>
                  <a:srgbClr val="404040"/>
                </a:solidFill>
                <a:latin typeface="黑体" pitchFamily="49" charset="-122"/>
                <a:ea typeface="黑体" pitchFamily="49" charset="-122"/>
                <a:cs typeface="MiSans" pitchFamily="34" charset="-120"/>
              </a:rPr>
              <a:t>年</a:t>
            </a:r>
            <a:r>
              <a:rPr lang="en-US" altLang="zh-CN" dirty="0" smtClean="0">
                <a:solidFill>
                  <a:srgbClr val="404040"/>
                </a:solidFill>
                <a:latin typeface="黑体" pitchFamily="49" charset="-122"/>
                <a:ea typeface="黑体" pitchFamily="49" charset="-122"/>
                <a:cs typeface="MiSans" pitchFamily="34" charset="-120"/>
              </a:rPr>
              <a:t>6</a:t>
            </a:r>
            <a:r>
              <a:rPr lang="zh-CN" altLang="en-US" dirty="0" smtClean="0">
                <a:solidFill>
                  <a:srgbClr val="404040"/>
                </a:solidFill>
                <a:latin typeface="黑体" pitchFamily="49" charset="-122"/>
                <a:ea typeface="黑体" pitchFamily="49" charset="-122"/>
                <a:cs typeface="MiSans" pitchFamily="34" charset="-120"/>
              </a:rPr>
              <a:t>月底，中国智能算力规模达</a:t>
            </a:r>
            <a:r>
              <a:rPr lang="en-US" altLang="zh-CN" dirty="0" smtClean="0">
                <a:solidFill>
                  <a:srgbClr val="404040"/>
                </a:solidFill>
                <a:latin typeface="黑体" pitchFamily="49" charset="-122"/>
                <a:ea typeface="黑体" pitchFamily="49" charset="-122"/>
                <a:cs typeface="MiSans" pitchFamily="34" charset="-120"/>
              </a:rPr>
              <a:t>788EFLOPS</a:t>
            </a:r>
            <a:r>
              <a:rPr lang="zh-CN" altLang="en-US" dirty="0" smtClean="0">
                <a:solidFill>
                  <a:srgbClr val="404040"/>
                </a:solidFill>
                <a:latin typeface="黑体" pitchFamily="49" charset="-122"/>
                <a:ea typeface="黑体" pitchFamily="49" charset="-122"/>
                <a:cs typeface="MiSans" pitchFamily="34" charset="-120"/>
              </a:rPr>
              <a:t>（每秒百亿亿次浮点运算），占全球总规模的</a:t>
            </a:r>
            <a:r>
              <a:rPr lang="en-US" altLang="zh-CN" dirty="0" smtClean="0">
                <a:solidFill>
                  <a:srgbClr val="404040"/>
                </a:solidFill>
                <a:latin typeface="黑体" pitchFamily="49" charset="-122"/>
                <a:ea typeface="黑体" pitchFamily="49" charset="-122"/>
                <a:cs typeface="MiSans" pitchFamily="34" charset="-120"/>
              </a:rPr>
              <a:t>32%</a:t>
            </a:r>
            <a:r>
              <a:rPr lang="zh-CN" altLang="en-US" dirty="0" smtClean="0">
                <a:solidFill>
                  <a:srgbClr val="404040"/>
                </a:solidFill>
                <a:latin typeface="黑体" pitchFamily="49" charset="-122"/>
                <a:ea typeface="黑体" pitchFamily="49" charset="-122"/>
                <a:cs typeface="MiSans" pitchFamily="34" charset="-120"/>
              </a:rPr>
              <a:t>，稳居全球第二！这一里程碑式的突破，标志着中国在人工智能时代的核心竞争力迈入新阶段。</a:t>
            </a:r>
            <a:endParaRPr lang="en-US" sz="1600" dirty="0">
              <a:latin typeface="黑体" pitchFamily="49" charset="-122"/>
              <a:ea typeface="黑体" pitchFamily="49" charset="-122"/>
            </a:endParaRPr>
          </a:p>
        </p:txBody>
      </p:sp>
      <p:pic>
        <p:nvPicPr>
          <p:cNvPr id="18433" name="Picture 1"/>
          <p:cNvPicPr>
            <a:picLocks noChangeAspect="1" noChangeArrowheads="1"/>
          </p:cNvPicPr>
          <p:nvPr/>
        </p:nvPicPr>
        <p:blipFill>
          <a:blip r:embed="rId6"/>
          <a:srcRect/>
          <a:stretch>
            <a:fillRect/>
          </a:stretch>
        </p:blipFill>
        <p:spPr bwMode="auto">
          <a:xfrm>
            <a:off x="6249147" y="1785884"/>
            <a:ext cx="3970618" cy="3818963"/>
          </a:xfrm>
          <a:prstGeom prst="rect">
            <a:avLst/>
          </a:prstGeom>
          <a:noFill/>
          <a:ln w="9525">
            <a:noFill/>
            <a:miter lim="800000"/>
            <a:headEnd/>
            <a:tailEnd/>
          </a:ln>
          <a:effectLst/>
        </p:spPr>
      </p:pic>
    </p:spTree>
  </p:cSld>
  <p:clrMapOvr>
    <a:masterClrMapping/>
  </p:clrMapOvr>
  <p:transition>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a:effectLst/>
      </p:bgPr>
    </p:bg>
    <p:spTree>
      <p:nvGrpSpPr>
        <p:cNvPr id="1" name=""/>
        <p:cNvGrpSpPr/>
        <p:nvPr/>
      </p:nvGrpSpPr>
      <p:grpSpPr>
        <a:xfrm>
          <a:off x="0" y="0"/>
          <a:ext cx="0" cy="0"/>
          <a:chOff x="0" y="0"/>
          <a:chExt cx="0" cy="0"/>
        </a:xfrm>
      </p:grpSpPr>
      <p:pic>
        <p:nvPicPr>
          <p:cNvPr id="2" name="Image 0" descr="https://kimi-img.moonshot.cn/pub/slides/slides_tmpl/image/25-09-08-12:55:55-d2v63mtnfo2stf9dk53g.png"/>
          <p:cNvPicPr>
            <a:picLocks noChangeAspect="1"/>
          </p:cNvPicPr>
          <p:nvPr/>
        </p:nvPicPr>
        <p:blipFill>
          <a:blip r:embed="rId3"/>
          <a:stretch>
            <a:fillRect/>
          </a:stretch>
        </p:blipFill>
        <p:spPr>
          <a:xfrm>
            <a:off x="594995" y="1249680"/>
            <a:ext cx="1257935" cy="1414780"/>
          </a:xfrm>
          <a:prstGeom prst="rect">
            <a:avLst/>
          </a:prstGeom>
        </p:spPr>
      </p:pic>
      <p:sp>
        <p:nvSpPr>
          <p:cNvPr id="3" name="Shape 0"/>
          <p:cNvSpPr/>
          <p:nvPr/>
        </p:nvSpPr>
        <p:spPr>
          <a:xfrm>
            <a:off x="6870700" y="4445"/>
            <a:ext cx="5321300" cy="6854190"/>
          </a:xfrm>
          <a:custGeom>
            <a:avLst/>
            <a:gdLst/>
            <a:ahLst/>
            <a:cxnLst/>
            <a:rect l="l" t="t" r="r" b="b"/>
            <a:pathLst>
              <a:path w="5321300" h="6854190">
                <a:moveTo>
                  <a:pt x="853585" y="0"/>
                </a:moveTo>
                <a:lnTo>
                  <a:pt x="5321300" y="0"/>
                </a:lnTo>
                <a:lnTo>
                  <a:pt x="5321300" y="6854190"/>
                </a:lnTo>
                <a:lnTo>
                  <a:pt x="916820" y="6854190"/>
                </a:lnTo>
                <a:lnTo>
                  <a:pt x="813147" y="6679520"/>
                </a:lnTo>
                <a:cubicBezTo>
                  <a:pt x="305157" y="5781193"/>
                  <a:pt x="0" y="4629518"/>
                  <a:pt x="0" y="3373826"/>
                </a:cubicBezTo>
                <a:cubicBezTo>
                  <a:pt x="0" y="2118134"/>
                  <a:pt x="305157" y="966458"/>
                  <a:pt x="813146" y="68131"/>
                </a:cubicBezTo>
                <a:close/>
              </a:path>
            </a:pathLst>
          </a:custGeom>
          <a:solidFill>
            <a:srgbClr val="015DBB"/>
          </a:solidFill>
          <a:ln/>
        </p:spPr>
      </p:sp>
      <p:sp>
        <p:nvSpPr>
          <p:cNvPr id="4" name="Text 1"/>
          <p:cNvSpPr/>
          <p:nvPr/>
        </p:nvSpPr>
        <p:spPr>
          <a:xfrm>
            <a:off x="6870700" y="4445"/>
            <a:ext cx="5321300" cy="6854190"/>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5" name="Shape 2"/>
          <p:cNvSpPr/>
          <p:nvPr/>
        </p:nvSpPr>
        <p:spPr>
          <a:xfrm>
            <a:off x="1056005" y="1828800"/>
            <a:ext cx="10176510" cy="3943350"/>
          </a:xfrm>
          <a:prstGeom prst="roundRect">
            <a:avLst>
              <a:gd name="adj" fmla="val 0"/>
            </a:avLst>
          </a:prstGeom>
          <a:solidFill>
            <a:srgbClr val="FFFFFF"/>
          </a:solidFill>
          <a:ln w="19050">
            <a:solidFill>
              <a:srgbClr val="D2DAFB"/>
            </a:solidFill>
            <a:prstDash val="solid"/>
          </a:ln>
        </p:spPr>
      </p:sp>
      <p:sp>
        <p:nvSpPr>
          <p:cNvPr id="6" name="Text 3"/>
          <p:cNvSpPr/>
          <p:nvPr/>
        </p:nvSpPr>
        <p:spPr>
          <a:xfrm>
            <a:off x="1056005" y="1828800"/>
            <a:ext cx="10176510" cy="3943350"/>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7" name="Shape 4"/>
          <p:cNvSpPr/>
          <p:nvPr/>
        </p:nvSpPr>
        <p:spPr>
          <a:xfrm>
            <a:off x="6144578" y="2144395"/>
            <a:ext cx="0" cy="3312160"/>
          </a:xfrm>
          <a:prstGeom prst="straightConnector1">
            <a:avLst/>
          </a:prstGeom>
          <a:noFill/>
          <a:ln w="12700">
            <a:solidFill>
              <a:srgbClr val="0B207A"/>
            </a:solidFill>
            <a:prstDash val="dash"/>
            <a:headEnd type="none"/>
            <a:tailEnd type="none"/>
          </a:ln>
        </p:spPr>
      </p:sp>
      <p:sp>
        <p:nvSpPr>
          <p:cNvPr id="8" name="Text 5"/>
          <p:cNvSpPr/>
          <p:nvPr/>
        </p:nvSpPr>
        <p:spPr>
          <a:xfrm>
            <a:off x="595630" y="525145"/>
            <a:ext cx="7004685" cy="552450"/>
          </a:xfrm>
          <a:prstGeom prst="rect">
            <a:avLst/>
          </a:prstGeom>
          <a:noFill/>
          <a:ln/>
        </p:spPr>
        <p:txBody>
          <a:bodyPr wrap="square" lIns="91440" tIns="45720" rIns="91440" bIns="45720" rtlCol="0" anchor="t">
            <a:spAutoFit/>
          </a:bodyPr>
          <a:lstStyle/>
          <a:p>
            <a:pPr marL="0" indent="0" algn="l">
              <a:lnSpc>
                <a:spcPct val="100000"/>
              </a:lnSpc>
              <a:buNone/>
            </a:pPr>
            <a:r>
              <a:rPr lang="en-US" sz="3600" b="1" dirty="0">
                <a:solidFill>
                  <a:srgbClr val="015DBB"/>
                </a:solidFill>
                <a:latin typeface="MiSans" pitchFamily="34" charset="0"/>
                <a:ea typeface="MiSans" pitchFamily="34" charset="-122"/>
                <a:cs typeface="MiSans" pitchFamily="34" charset="-120"/>
              </a:rPr>
              <a:t>年度数据产量首破41泽字节</a:t>
            </a:r>
            <a:endParaRPr lang="en-US" sz="1600" dirty="0"/>
          </a:p>
        </p:txBody>
      </p:sp>
      <p:pic>
        <p:nvPicPr>
          <p:cNvPr id="9" name="Image 1" descr="https://kimi-img.moonshot.cn/pub/slides/slides_tmpl/image/25-09-08-12:55:42-d2v63jlnfo2stf9dk4rg.png"/>
          <p:cNvPicPr>
            <a:picLocks noChangeAspect="1"/>
          </p:cNvPicPr>
          <p:nvPr/>
        </p:nvPicPr>
        <p:blipFill>
          <a:blip r:embed="rId4"/>
          <a:stretch>
            <a:fillRect/>
          </a:stretch>
        </p:blipFill>
        <p:spPr>
          <a:xfrm>
            <a:off x="15240" y="487045"/>
            <a:ext cx="579755" cy="652145"/>
          </a:xfrm>
          <a:prstGeom prst="rect">
            <a:avLst/>
          </a:prstGeom>
        </p:spPr>
      </p:pic>
      <p:sp>
        <p:nvSpPr>
          <p:cNvPr id="10" name="Text 6"/>
          <p:cNvSpPr/>
          <p:nvPr/>
        </p:nvSpPr>
        <p:spPr>
          <a:xfrm>
            <a:off x="1509078" y="2271395"/>
            <a:ext cx="4285615" cy="368300"/>
          </a:xfrm>
          <a:prstGeom prst="rect">
            <a:avLst/>
          </a:prstGeom>
          <a:noFill/>
          <a:ln/>
        </p:spPr>
        <p:txBody>
          <a:bodyPr wrap="square" lIns="91440" tIns="45720" rIns="91440" bIns="45720" rtlCol="0" anchor="t">
            <a:spAutoFit/>
          </a:bodyPr>
          <a:lstStyle/>
          <a:p>
            <a:pPr marL="0" indent="0" algn="just">
              <a:lnSpc>
                <a:spcPct val="100000"/>
              </a:lnSpc>
              <a:buNone/>
            </a:pPr>
            <a:r>
              <a:rPr lang="en-US" sz="2400" b="1" dirty="0">
                <a:solidFill>
                  <a:srgbClr val="000000"/>
                </a:solidFill>
                <a:latin typeface="MiSans" pitchFamily="34" charset="0"/>
                <a:ea typeface="MiSans" pitchFamily="34" charset="-122"/>
                <a:cs typeface="MiSans" pitchFamily="34" charset="-120"/>
              </a:rPr>
              <a:t>数据生产量增长</a:t>
            </a:r>
            <a:endParaRPr lang="en-US" sz="1600" dirty="0"/>
          </a:p>
        </p:txBody>
      </p:sp>
      <p:sp>
        <p:nvSpPr>
          <p:cNvPr id="11" name="Text 7"/>
          <p:cNvSpPr/>
          <p:nvPr/>
        </p:nvSpPr>
        <p:spPr>
          <a:xfrm>
            <a:off x="1509078" y="2775585"/>
            <a:ext cx="4284228" cy="1097161"/>
          </a:xfrm>
          <a:prstGeom prst="rect">
            <a:avLst/>
          </a:prstGeom>
          <a:noFill/>
          <a:ln/>
        </p:spPr>
        <p:txBody>
          <a:bodyPr wrap="square" lIns="91440" tIns="45720" rIns="91440" bIns="45720" rtlCol="0" anchor="t">
            <a:spAutoFit/>
          </a:bodyPr>
          <a:lstStyle/>
          <a:p>
            <a:pPr marL="0" indent="0" algn="just">
              <a:lnSpc>
                <a:spcPct val="150000"/>
              </a:lnSpc>
              <a:buNone/>
            </a:pPr>
            <a:r>
              <a:rPr lang="en-US" sz="1600" dirty="0">
                <a:solidFill>
                  <a:srgbClr val="404040"/>
                </a:solidFill>
                <a:latin typeface="MiSans" pitchFamily="34" charset="0"/>
                <a:ea typeface="MiSans" pitchFamily="34" charset="-122"/>
                <a:cs typeface="MiSans" pitchFamily="34" charset="-120"/>
              </a:rPr>
              <a:t>2024年，中国数据生产量达到41.06ZB，累计存储2.09ZB，均居全球前列，数据成为推动数字经济发展的关键要素。</a:t>
            </a:r>
            <a:endParaRPr lang="en-US" sz="1600" dirty="0"/>
          </a:p>
        </p:txBody>
      </p:sp>
      <p:sp>
        <p:nvSpPr>
          <p:cNvPr id="12" name="Text 8"/>
          <p:cNvSpPr/>
          <p:nvPr/>
        </p:nvSpPr>
        <p:spPr>
          <a:xfrm>
            <a:off x="6494463" y="2271395"/>
            <a:ext cx="4285615" cy="368300"/>
          </a:xfrm>
          <a:prstGeom prst="rect">
            <a:avLst/>
          </a:prstGeom>
          <a:noFill/>
          <a:ln/>
        </p:spPr>
        <p:txBody>
          <a:bodyPr wrap="square" lIns="91440" tIns="45720" rIns="91440" bIns="45720" rtlCol="0" anchor="t">
            <a:spAutoFit/>
          </a:bodyPr>
          <a:lstStyle/>
          <a:p>
            <a:pPr marL="0" indent="0" algn="just">
              <a:lnSpc>
                <a:spcPct val="100000"/>
              </a:lnSpc>
              <a:buNone/>
            </a:pPr>
            <a:r>
              <a:rPr lang="en-US" sz="2400" b="1" dirty="0">
                <a:solidFill>
                  <a:srgbClr val="000000"/>
                </a:solidFill>
                <a:latin typeface="MiSans" pitchFamily="34" charset="0"/>
                <a:ea typeface="MiSans" pitchFamily="34" charset="-122"/>
                <a:cs typeface="MiSans" pitchFamily="34" charset="-120"/>
              </a:rPr>
              <a:t>数据要素的价值</a:t>
            </a:r>
            <a:endParaRPr lang="en-US" sz="1600" dirty="0"/>
          </a:p>
        </p:txBody>
      </p:sp>
      <p:sp>
        <p:nvSpPr>
          <p:cNvPr id="13" name="Text 9"/>
          <p:cNvSpPr/>
          <p:nvPr/>
        </p:nvSpPr>
        <p:spPr>
          <a:xfrm>
            <a:off x="6494463" y="2775585"/>
            <a:ext cx="4284228" cy="1097161"/>
          </a:xfrm>
          <a:prstGeom prst="rect">
            <a:avLst/>
          </a:prstGeom>
          <a:noFill/>
          <a:ln/>
        </p:spPr>
        <p:txBody>
          <a:bodyPr wrap="square" lIns="91440" tIns="45720" rIns="91440" bIns="45720" rtlCol="0" anchor="t">
            <a:spAutoFit/>
          </a:bodyPr>
          <a:lstStyle/>
          <a:p>
            <a:pPr marL="0" indent="0" algn="just">
              <a:lnSpc>
                <a:spcPct val="150000"/>
              </a:lnSpc>
              <a:buNone/>
            </a:pPr>
            <a:r>
              <a:rPr lang="en-US" sz="1600" dirty="0">
                <a:solidFill>
                  <a:srgbClr val="404040"/>
                </a:solidFill>
                <a:latin typeface="MiSans" pitchFamily="34" charset="0"/>
                <a:ea typeface="MiSans" pitchFamily="34" charset="-122"/>
                <a:cs typeface="MiSans" pitchFamily="34" charset="-120"/>
              </a:rPr>
              <a:t>海量数据为人工智能训练、智慧城市建设和企业数字化转型提供了丰富的资源，推动了各行业的智能化发展。</a:t>
            </a:r>
            <a:endParaRPr lang="en-US" sz="1600" dirty="0"/>
          </a:p>
        </p:txBody>
      </p:sp>
    </p:spTree>
  </p:cSld>
  <p:clrMapOvr>
    <a:masterClrMapping/>
  </p:clrMapOvr>
  <p:transition>
    <p:pull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a:effectLst/>
      </p:bgPr>
    </p:bg>
    <p:spTree>
      <p:nvGrpSpPr>
        <p:cNvPr id="1" name=""/>
        <p:cNvGrpSpPr/>
        <p:nvPr/>
      </p:nvGrpSpPr>
      <p:grpSpPr>
        <a:xfrm>
          <a:off x="0" y="0"/>
          <a:ext cx="0" cy="0"/>
          <a:chOff x="0" y="0"/>
          <a:chExt cx="0" cy="0"/>
        </a:xfrm>
      </p:grpSpPr>
      <p:pic>
        <p:nvPicPr>
          <p:cNvPr id="2" name="Image 0" descr="https://kimi-img.moonshot.cn/pub/slides/slides_tmpl/image/25-09-08-12:55:41-d2v63jdnfo2stf9dk4q0.png"/>
          <p:cNvPicPr>
            <a:picLocks noChangeAspect="1"/>
          </p:cNvPicPr>
          <p:nvPr/>
        </p:nvPicPr>
        <p:blipFill>
          <a:blip r:embed="rId3"/>
          <a:stretch>
            <a:fillRect/>
          </a:stretch>
        </p:blipFill>
        <p:spPr>
          <a:xfrm>
            <a:off x="0" y="4660265"/>
            <a:ext cx="12192635" cy="2197735"/>
          </a:xfrm>
          <a:prstGeom prst="rect">
            <a:avLst/>
          </a:prstGeom>
        </p:spPr>
      </p:pic>
      <p:sp>
        <p:nvSpPr>
          <p:cNvPr id="3" name="Text 0"/>
          <p:cNvSpPr/>
          <p:nvPr/>
        </p:nvSpPr>
        <p:spPr>
          <a:xfrm>
            <a:off x="3332163" y="3239770"/>
            <a:ext cx="5956935" cy="749300"/>
          </a:xfrm>
          <a:prstGeom prst="rect">
            <a:avLst/>
          </a:prstGeom>
          <a:noFill/>
          <a:ln/>
        </p:spPr>
        <p:txBody>
          <a:bodyPr wrap="square" lIns="91440" tIns="45720" rIns="91440" bIns="45720" rtlCol="0" anchor="t">
            <a:spAutoFit/>
          </a:bodyPr>
          <a:lstStyle/>
          <a:p>
            <a:pPr marL="0" indent="0" algn="ctr">
              <a:lnSpc>
                <a:spcPct val="100000"/>
              </a:lnSpc>
              <a:buNone/>
            </a:pPr>
            <a:r>
              <a:rPr lang="en-US" sz="4800" b="1" dirty="0">
                <a:solidFill>
                  <a:srgbClr val="015DBB"/>
                </a:solidFill>
                <a:latin typeface="MiSans" pitchFamily="34" charset="0"/>
                <a:ea typeface="MiSans" pitchFamily="34" charset="-122"/>
                <a:cs typeface="MiSans" pitchFamily="34" charset="-120"/>
              </a:rPr>
              <a:t>应用改变生活</a:t>
            </a:r>
            <a:endParaRPr lang="en-US" sz="1600" dirty="0"/>
          </a:p>
        </p:txBody>
      </p:sp>
      <p:sp>
        <p:nvSpPr>
          <p:cNvPr id="4" name="Text 1"/>
          <p:cNvSpPr/>
          <p:nvPr/>
        </p:nvSpPr>
        <p:spPr>
          <a:xfrm>
            <a:off x="3332163" y="1433195"/>
            <a:ext cx="5956935" cy="1485900"/>
          </a:xfrm>
          <a:prstGeom prst="rect">
            <a:avLst/>
          </a:prstGeom>
          <a:noFill/>
          <a:ln/>
        </p:spPr>
        <p:txBody>
          <a:bodyPr wrap="square" lIns="91440" tIns="45720" rIns="91440" bIns="45720" rtlCol="0" anchor="t">
            <a:spAutoFit/>
          </a:bodyPr>
          <a:lstStyle/>
          <a:p>
            <a:pPr marL="0" indent="0" algn="ctr">
              <a:lnSpc>
                <a:spcPct val="100000"/>
              </a:lnSpc>
              <a:buNone/>
            </a:pPr>
            <a:r>
              <a:rPr lang="en-US" sz="9600" b="1" dirty="0">
                <a:solidFill>
                  <a:srgbClr val="015DBB"/>
                </a:solidFill>
                <a:latin typeface="MiSans" pitchFamily="34" charset="0"/>
                <a:ea typeface="MiSans" pitchFamily="34" charset="-122"/>
                <a:cs typeface="MiSans" pitchFamily="34" charset="-120"/>
              </a:rPr>
              <a:t>05</a:t>
            </a:r>
            <a:endParaRPr lang="en-US" sz="1600" dirty="0"/>
          </a:p>
        </p:txBody>
      </p:sp>
      <p:pic>
        <p:nvPicPr>
          <p:cNvPr id="5" name="Image 1" descr="https://kimi-img.moonshot.cn/pub/slides/slides_tmpl/image/25-09-08-12:55:40-d2v63j5nfo2stf9dk4mg.png"/>
          <p:cNvPicPr>
            <a:picLocks noChangeAspect="1"/>
          </p:cNvPicPr>
          <p:nvPr/>
        </p:nvPicPr>
        <p:blipFill>
          <a:blip r:embed="rId4"/>
          <a:srcRect t="1192" b="1192"/>
          <a:stretch/>
        </p:blipFill>
        <p:spPr>
          <a:xfrm>
            <a:off x="5251133" y="1950720"/>
            <a:ext cx="2118995" cy="1132205"/>
          </a:xfrm>
          <a:prstGeom prst="rect">
            <a:avLst/>
          </a:prstGeom>
        </p:spPr>
      </p:pic>
      <p:pic>
        <p:nvPicPr>
          <p:cNvPr id="6" name="Image 2" descr="https://kimi-img.moonshot.cn/pub/slides/slides_tmpl/image/25-09-08-12:55:57-d2v63ndnfo2stf9dk540.png"/>
          <p:cNvPicPr>
            <a:picLocks noChangeAspect="1"/>
          </p:cNvPicPr>
          <p:nvPr/>
        </p:nvPicPr>
        <p:blipFill>
          <a:blip r:embed="rId5"/>
          <a:srcRect t="22162"/>
          <a:stretch/>
        </p:blipFill>
        <p:spPr>
          <a:xfrm>
            <a:off x="533400" y="1191895"/>
            <a:ext cx="3402965" cy="2649220"/>
          </a:xfrm>
          <a:prstGeom prst="rect">
            <a:avLst/>
          </a:prstGeom>
        </p:spPr>
      </p:pic>
      <p:pic>
        <p:nvPicPr>
          <p:cNvPr id="7" name="Image 3" descr="https://kimi-img.moonshot.cn/pub/slides/slides_tmpl/image/25-09-08-12:55:57-d2v63ndnfo2stf9dk540.png"/>
          <p:cNvPicPr>
            <a:picLocks noChangeAspect="1"/>
          </p:cNvPicPr>
          <p:nvPr/>
        </p:nvPicPr>
        <p:blipFill>
          <a:blip r:embed="rId5">
            <a:alphaModFix amt="30000"/>
          </a:blip>
          <a:srcRect t="22162"/>
          <a:stretch/>
        </p:blipFill>
        <p:spPr>
          <a:xfrm flipH="1">
            <a:off x="8581390" y="779780"/>
            <a:ext cx="3402965" cy="2649220"/>
          </a:xfrm>
          <a:prstGeom prst="rect">
            <a:avLst/>
          </a:prstGeom>
        </p:spPr>
      </p:pic>
    </p:spTree>
  </p:cSld>
  <p:clrMapOvr>
    <a:masterClrMapping/>
  </p:clrMapOvr>
  <p:transition>
    <p:strip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a:effectLst/>
      </p:bgPr>
    </p:bg>
    <p:spTree>
      <p:nvGrpSpPr>
        <p:cNvPr id="1" name=""/>
        <p:cNvGrpSpPr/>
        <p:nvPr/>
      </p:nvGrpSpPr>
      <p:grpSpPr>
        <a:xfrm>
          <a:off x="0" y="0"/>
          <a:ext cx="0" cy="0"/>
          <a:chOff x="0" y="0"/>
          <a:chExt cx="0" cy="0"/>
        </a:xfrm>
      </p:grpSpPr>
      <p:pic>
        <p:nvPicPr>
          <p:cNvPr id="2" name="Image 0" descr="https://kimi-img.moonshot.cn/pub/slides/slides_tmpl/image/25-09-08-12:55:42-d2v63jlnfo2stf9dk4t0.png"/>
          <p:cNvPicPr>
            <a:picLocks noChangeAspect="1"/>
          </p:cNvPicPr>
          <p:nvPr/>
        </p:nvPicPr>
        <p:blipFill>
          <a:blip r:embed="rId3"/>
          <a:stretch>
            <a:fillRect/>
          </a:stretch>
        </p:blipFill>
        <p:spPr>
          <a:xfrm>
            <a:off x="1082040" y="2070100"/>
            <a:ext cx="7403465" cy="3652520"/>
          </a:xfrm>
          <a:prstGeom prst="rect">
            <a:avLst/>
          </a:prstGeom>
        </p:spPr>
      </p:pic>
      <p:sp>
        <p:nvSpPr>
          <p:cNvPr id="3" name="Text 0"/>
          <p:cNvSpPr/>
          <p:nvPr/>
        </p:nvSpPr>
        <p:spPr>
          <a:xfrm>
            <a:off x="595630" y="487045"/>
            <a:ext cx="7004685" cy="552450"/>
          </a:xfrm>
          <a:prstGeom prst="rect">
            <a:avLst/>
          </a:prstGeom>
          <a:noFill/>
          <a:ln/>
        </p:spPr>
        <p:txBody>
          <a:bodyPr wrap="square" lIns="91440" tIns="45720" rIns="91440" bIns="45720" rtlCol="0" anchor="t">
            <a:spAutoFit/>
          </a:bodyPr>
          <a:lstStyle/>
          <a:p>
            <a:pPr marL="0" indent="0" algn="l">
              <a:lnSpc>
                <a:spcPct val="100000"/>
              </a:lnSpc>
              <a:buNone/>
            </a:pPr>
            <a:r>
              <a:rPr lang="en-US" sz="3600" b="1" dirty="0">
                <a:solidFill>
                  <a:srgbClr val="015DBB"/>
                </a:solidFill>
                <a:latin typeface="MiSans" pitchFamily="34" charset="0"/>
                <a:ea typeface="MiSans" pitchFamily="34" charset="-122"/>
                <a:cs typeface="MiSans" pitchFamily="34" charset="-120"/>
              </a:rPr>
              <a:t>扫码支付普及率全球第一</a:t>
            </a:r>
            <a:endParaRPr lang="en-US" sz="1600" dirty="0"/>
          </a:p>
        </p:txBody>
      </p:sp>
      <p:pic>
        <p:nvPicPr>
          <p:cNvPr id="4" name="Image 1" descr="https://kimi-img.moonshot.cn/pub/slides/slides_tmpl/image/25-09-08-12:55:42-d2v63jlnfo2stf9dk4rg.png"/>
          <p:cNvPicPr>
            <a:picLocks noChangeAspect="1"/>
          </p:cNvPicPr>
          <p:nvPr/>
        </p:nvPicPr>
        <p:blipFill>
          <a:blip r:embed="rId4"/>
          <a:stretch>
            <a:fillRect/>
          </a:stretch>
        </p:blipFill>
        <p:spPr>
          <a:xfrm>
            <a:off x="15240" y="487045"/>
            <a:ext cx="579755" cy="652145"/>
          </a:xfrm>
          <a:prstGeom prst="rect">
            <a:avLst/>
          </a:prstGeom>
        </p:spPr>
      </p:pic>
      <p:pic>
        <p:nvPicPr>
          <p:cNvPr id="5" name="Image 2" descr="https://kimi-img.moonshot.cn/pub/slides/slides_tmpl/image/25-09-08-12:55:57-d2v63ndnfo2stf9dk540.png"/>
          <p:cNvPicPr>
            <a:picLocks noChangeAspect="1"/>
          </p:cNvPicPr>
          <p:nvPr/>
        </p:nvPicPr>
        <p:blipFill>
          <a:blip r:embed="rId5"/>
          <a:srcRect t="22162"/>
          <a:stretch/>
        </p:blipFill>
        <p:spPr>
          <a:xfrm>
            <a:off x="8027035" y="850900"/>
            <a:ext cx="3446145" cy="2682875"/>
          </a:xfrm>
          <a:prstGeom prst="rect">
            <a:avLst/>
          </a:prstGeom>
        </p:spPr>
      </p:pic>
      <p:pic>
        <p:nvPicPr>
          <p:cNvPr id="6" name="Image 3" descr="https://kimi-img.moonshot.cn/pub/slides/slides_tmpl/image/25-09-08-12:55:41-d2v63jdnfo2stf9dk4q0.png"/>
          <p:cNvPicPr>
            <a:picLocks noChangeAspect="1"/>
          </p:cNvPicPr>
          <p:nvPr/>
        </p:nvPicPr>
        <p:blipFill>
          <a:blip r:embed="rId6"/>
          <a:stretch>
            <a:fillRect/>
          </a:stretch>
        </p:blipFill>
        <p:spPr>
          <a:xfrm>
            <a:off x="0" y="6144260"/>
            <a:ext cx="12192635" cy="713740"/>
          </a:xfrm>
          <a:prstGeom prst="rect">
            <a:avLst/>
          </a:prstGeom>
        </p:spPr>
      </p:pic>
      <p:sp>
        <p:nvSpPr>
          <p:cNvPr id="7" name="Text 1"/>
          <p:cNvSpPr/>
          <p:nvPr/>
        </p:nvSpPr>
        <p:spPr>
          <a:xfrm>
            <a:off x="15103475" y="2876550"/>
            <a:ext cx="4064000" cy="276225"/>
          </a:xfrm>
          <a:prstGeom prst="rect">
            <a:avLst/>
          </a:prstGeom>
          <a:noFill/>
          <a:ln/>
        </p:spPr>
        <p:txBody>
          <a:bodyPr wrap="square" lIns="91440" tIns="45720" rIns="91440" bIns="45720" rtlCol="0" anchor="t">
            <a:spAutoFit/>
          </a:bodyPr>
          <a:lstStyle/>
          <a:p>
            <a:pPr marL="0" indent="0" algn="l">
              <a:lnSpc>
                <a:spcPct val="100000"/>
              </a:lnSpc>
              <a:buNone/>
            </a:pPr>
            <a:r>
              <a:rPr lang="en-US" sz="1800" dirty="0">
                <a:solidFill>
                  <a:srgbClr val="000000"/>
                </a:solidFill>
                <a:latin typeface="MiSans" pitchFamily="34" charset="0"/>
                <a:ea typeface="MiSans" pitchFamily="34" charset="-122"/>
                <a:cs typeface="MiSans" pitchFamily="34" charset="-120"/>
              </a:rPr>
              <a:t> </a:t>
            </a:r>
            <a:endParaRPr lang="en-US" sz="1600" dirty="0"/>
          </a:p>
        </p:txBody>
      </p:sp>
      <p:sp>
        <p:nvSpPr>
          <p:cNvPr id="8" name="Text 2"/>
          <p:cNvSpPr/>
          <p:nvPr/>
        </p:nvSpPr>
        <p:spPr>
          <a:xfrm>
            <a:off x="1303655" y="2437765"/>
            <a:ext cx="6536690" cy="438150"/>
          </a:xfrm>
          <a:prstGeom prst="rect">
            <a:avLst/>
          </a:prstGeom>
          <a:noFill/>
          <a:ln/>
        </p:spPr>
        <p:txBody>
          <a:bodyPr wrap="square" lIns="91440" tIns="45720" rIns="91440" bIns="45720" rtlCol="0" anchor="t">
            <a:spAutoFit/>
          </a:bodyPr>
          <a:lstStyle/>
          <a:p>
            <a:pPr marL="0" indent="0" algn="just">
              <a:lnSpc>
                <a:spcPct val="100000"/>
              </a:lnSpc>
              <a:buNone/>
            </a:pPr>
            <a:r>
              <a:rPr lang="en-US" sz="2800" b="1" dirty="0">
                <a:solidFill>
                  <a:srgbClr val="015DBB"/>
                </a:solidFill>
                <a:latin typeface="MiSans" pitchFamily="34" charset="0"/>
                <a:ea typeface="MiSans" pitchFamily="34" charset="-122"/>
                <a:cs typeface="MiSans" pitchFamily="34" charset="-120"/>
              </a:rPr>
              <a:t>移动支付的普及</a:t>
            </a:r>
            <a:endParaRPr lang="en-US" sz="1600" dirty="0"/>
          </a:p>
        </p:txBody>
      </p:sp>
      <p:sp>
        <p:nvSpPr>
          <p:cNvPr id="9" name="Text 3"/>
          <p:cNvSpPr/>
          <p:nvPr/>
        </p:nvSpPr>
        <p:spPr>
          <a:xfrm>
            <a:off x="1303655" y="3002915"/>
            <a:ext cx="6536690" cy="914400"/>
          </a:xfrm>
          <a:prstGeom prst="rect">
            <a:avLst/>
          </a:prstGeom>
          <a:noFill/>
          <a:ln/>
        </p:spPr>
        <p:txBody>
          <a:bodyPr wrap="square" lIns="91440" tIns="45720" rIns="91440" bIns="45720" rtlCol="0" anchor="t">
            <a:spAutoFit/>
          </a:bodyPr>
          <a:lstStyle/>
          <a:p>
            <a:pPr marL="0" indent="0" algn="just">
              <a:lnSpc>
                <a:spcPct val="150000"/>
              </a:lnSpc>
              <a:buNone/>
            </a:pPr>
            <a:r>
              <a:rPr lang="en-US" sz="2000" dirty="0">
                <a:solidFill>
                  <a:srgbClr val="404040"/>
                </a:solidFill>
                <a:latin typeface="MiSans" pitchFamily="34" charset="0"/>
                <a:ea typeface="MiSans" pitchFamily="34" charset="-122"/>
                <a:cs typeface="MiSans" pitchFamily="34" charset="-120"/>
              </a:rPr>
              <a:t>2024年，中国移动支付金额达527万亿元，普及率86%居全球首位，扫码支付成为人们日常消费的主要方式之一。</a:t>
            </a:r>
            <a:endParaRPr lang="en-US" sz="1600" dirty="0"/>
          </a:p>
        </p:txBody>
      </p:sp>
    </p:spTree>
  </p:cSld>
  <p:clrMapOvr>
    <a:masterClrMapping/>
  </p:clrMapOvr>
  <p:transition>
    <p:wipe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a:effectLst/>
      </p:bgPr>
    </p:bg>
    <p:spTree>
      <p:nvGrpSpPr>
        <p:cNvPr id="1" name=""/>
        <p:cNvGrpSpPr/>
        <p:nvPr/>
      </p:nvGrpSpPr>
      <p:grpSpPr>
        <a:xfrm>
          <a:off x="0" y="0"/>
          <a:ext cx="0" cy="0"/>
          <a:chOff x="0" y="0"/>
          <a:chExt cx="0" cy="0"/>
        </a:xfrm>
      </p:grpSpPr>
      <p:pic>
        <p:nvPicPr>
          <p:cNvPr id="2" name="Image 0" descr="https://kimi-img.moonshot.cn/pub/slides/slides_tmpl/image/25-09-08-12:56:03-d2v63otnfo2stf9dk57g.png"/>
          <p:cNvPicPr>
            <a:picLocks noChangeAspect="1"/>
          </p:cNvPicPr>
          <p:nvPr/>
        </p:nvPicPr>
        <p:blipFill>
          <a:blip r:embed="rId3"/>
          <a:stretch>
            <a:fillRect/>
          </a:stretch>
        </p:blipFill>
        <p:spPr>
          <a:xfrm>
            <a:off x="3827780" y="3222625"/>
            <a:ext cx="7583170" cy="1505585"/>
          </a:xfrm>
          <a:prstGeom prst="rect">
            <a:avLst/>
          </a:prstGeom>
        </p:spPr>
      </p:pic>
      <p:pic>
        <p:nvPicPr>
          <p:cNvPr id="3" name="Image 1" descr="https://kimi-img.moonshot.cn/pub/slides/slides_tmpl/image/25-09-08-12:56:03-d2v63otnfo2stf9dk57g.png"/>
          <p:cNvPicPr>
            <a:picLocks noChangeAspect="1"/>
          </p:cNvPicPr>
          <p:nvPr/>
        </p:nvPicPr>
        <p:blipFill>
          <a:blip r:embed="rId3"/>
          <a:stretch>
            <a:fillRect/>
          </a:stretch>
        </p:blipFill>
        <p:spPr>
          <a:xfrm>
            <a:off x="3827780" y="1482725"/>
            <a:ext cx="7583170" cy="1505585"/>
          </a:xfrm>
          <a:prstGeom prst="rect">
            <a:avLst/>
          </a:prstGeom>
        </p:spPr>
      </p:pic>
      <p:pic>
        <p:nvPicPr>
          <p:cNvPr id="4" name="Image 2" descr="https://kimi-img.moonshot.cn/pub/slides/slides_tmpl/image/25-09-08-12:56:04-d2v63p5nfo2stf9dk580.png"/>
          <p:cNvPicPr>
            <a:picLocks noChangeAspect="1"/>
          </p:cNvPicPr>
          <p:nvPr/>
        </p:nvPicPr>
        <p:blipFill>
          <a:blip r:embed="rId4"/>
          <a:stretch>
            <a:fillRect/>
          </a:stretch>
        </p:blipFill>
        <p:spPr>
          <a:xfrm>
            <a:off x="963930" y="4836160"/>
            <a:ext cx="10447020" cy="1529715"/>
          </a:xfrm>
          <a:prstGeom prst="rect">
            <a:avLst/>
          </a:prstGeom>
        </p:spPr>
      </p:pic>
      <p:pic>
        <p:nvPicPr>
          <p:cNvPr id="5" name="Image 3" descr="https://kimi-img.moonshot.cn/pub/slides/slides_tmpl/image/25-09-08-12:56:05-d2v63pdnfo2stf9dk5a0.png"/>
          <p:cNvPicPr>
            <a:picLocks noChangeAspect="1"/>
          </p:cNvPicPr>
          <p:nvPr/>
        </p:nvPicPr>
        <p:blipFill>
          <a:blip r:embed="rId5"/>
          <a:srcRect l="106" r="106"/>
          <a:stretch/>
        </p:blipFill>
        <p:spPr>
          <a:xfrm>
            <a:off x="937260" y="1459865"/>
            <a:ext cx="2700655" cy="3205480"/>
          </a:xfrm>
          <a:prstGeom prst="rect">
            <a:avLst/>
          </a:prstGeom>
        </p:spPr>
      </p:pic>
      <p:sp>
        <p:nvSpPr>
          <p:cNvPr id="6" name="Text 0"/>
          <p:cNvSpPr/>
          <p:nvPr/>
        </p:nvSpPr>
        <p:spPr>
          <a:xfrm>
            <a:off x="595630" y="525145"/>
            <a:ext cx="7004685" cy="552450"/>
          </a:xfrm>
          <a:prstGeom prst="rect">
            <a:avLst/>
          </a:prstGeom>
          <a:noFill/>
          <a:ln/>
        </p:spPr>
        <p:txBody>
          <a:bodyPr wrap="square" lIns="91440" tIns="45720" rIns="91440" bIns="45720" rtlCol="0" anchor="t">
            <a:spAutoFit/>
          </a:bodyPr>
          <a:lstStyle/>
          <a:p>
            <a:pPr marL="0" indent="0" algn="l">
              <a:lnSpc>
                <a:spcPct val="100000"/>
              </a:lnSpc>
              <a:buNone/>
            </a:pPr>
            <a:r>
              <a:rPr lang="en-US" sz="3600" b="1" dirty="0">
                <a:solidFill>
                  <a:srgbClr val="015DBB"/>
                </a:solidFill>
                <a:latin typeface="MiSans" pitchFamily="34" charset="0"/>
                <a:ea typeface="MiSans" pitchFamily="34" charset="-122"/>
                <a:cs typeface="MiSans" pitchFamily="34" charset="-120"/>
              </a:rPr>
              <a:t>跨境电商冲至二点七万亿</a:t>
            </a:r>
            <a:endParaRPr lang="en-US" sz="1600" dirty="0"/>
          </a:p>
        </p:txBody>
      </p:sp>
      <p:pic>
        <p:nvPicPr>
          <p:cNvPr id="7" name="Image 4" descr="https://kimi-img.moonshot.cn/pub/slides/slides_tmpl/image/25-09-08-12:55:42-d2v63jlnfo2stf9dk4rg.png"/>
          <p:cNvPicPr>
            <a:picLocks noChangeAspect="1"/>
          </p:cNvPicPr>
          <p:nvPr/>
        </p:nvPicPr>
        <p:blipFill>
          <a:blip r:embed="rId6"/>
          <a:stretch>
            <a:fillRect/>
          </a:stretch>
        </p:blipFill>
        <p:spPr>
          <a:xfrm>
            <a:off x="15240" y="487045"/>
            <a:ext cx="579755" cy="652145"/>
          </a:xfrm>
          <a:prstGeom prst="rect">
            <a:avLst/>
          </a:prstGeom>
        </p:spPr>
      </p:pic>
      <p:sp>
        <p:nvSpPr>
          <p:cNvPr id="8" name="Text 1"/>
          <p:cNvSpPr/>
          <p:nvPr/>
        </p:nvSpPr>
        <p:spPr>
          <a:xfrm>
            <a:off x="3933190" y="1586865"/>
            <a:ext cx="7150100" cy="276225"/>
          </a:xfrm>
          <a:prstGeom prst="rect">
            <a:avLst/>
          </a:prstGeom>
          <a:noFill/>
          <a:ln/>
        </p:spPr>
        <p:txBody>
          <a:bodyPr wrap="square" lIns="91440" tIns="45720" rIns="91440" bIns="45720" rtlCol="0" anchor="t">
            <a:spAutoFit/>
          </a:bodyPr>
          <a:lstStyle/>
          <a:p>
            <a:pPr marL="0" indent="0" algn="just">
              <a:lnSpc>
                <a:spcPct val="100000"/>
              </a:lnSpc>
              <a:buNone/>
            </a:pPr>
            <a:r>
              <a:rPr lang="en-US" sz="1800" b="1" dirty="0">
                <a:solidFill>
                  <a:srgbClr val="000000"/>
                </a:solidFill>
                <a:latin typeface="MiSans" pitchFamily="34" charset="0"/>
                <a:ea typeface="MiSans" pitchFamily="34" charset="-122"/>
                <a:cs typeface="MiSans" pitchFamily="34" charset="-120"/>
              </a:rPr>
              <a:t>跨境电商的发展</a:t>
            </a:r>
            <a:endParaRPr lang="en-US" sz="1600" dirty="0"/>
          </a:p>
        </p:txBody>
      </p:sp>
      <p:sp>
        <p:nvSpPr>
          <p:cNvPr id="9" name="Text 2"/>
          <p:cNvSpPr/>
          <p:nvPr/>
        </p:nvSpPr>
        <p:spPr>
          <a:xfrm>
            <a:off x="3933190" y="1960245"/>
            <a:ext cx="7302500" cy="579834"/>
          </a:xfrm>
          <a:prstGeom prst="rect">
            <a:avLst/>
          </a:prstGeom>
          <a:noFill/>
          <a:ln/>
        </p:spPr>
        <p:txBody>
          <a:bodyPr wrap="square" lIns="91440" tIns="45720" rIns="91440" bIns="45720" rtlCol="0" anchor="t">
            <a:spAutoFit/>
          </a:bodyPr>
          <a:lstStyle/>
          <a:p>
            <a:pPr marL="0" indent="0" algn="just">
              <a:lnSpc>
                <a:spcPct val="130000"/>
              </a:lnSpc>
              <a:buNone/>
            </a:pPr>
            <a:r>
              <a:rPr lang="en-US" sz="1400" dirty="0">
                <a:solidFill>
                  <a:srgbClr val="404040"/>
                </a:solidFill>
                <a:latin typeface="MiSans" pitchFamily="34" charset="0"/>
                <a:ea typeface="MiSans" pitchFamily="34" charset="-122"/>
                <a:cs typeface="MiSans" pitchFamily="34" charset="-120"/>
              </a:rPr>
              <a:t>2024年，中国跨境电商进出口额达2.71万亿元，增速高于货物贸易9个百分点，成为外贸增长的新引擎。</a:t>
            </a:r>
            <a:endParaRPr lang="en-US" sz="1600" dirty="0"/>
          </a:p>
        </p:txBody>
      </p:sp>
      <p:sp>
        <p:nvSpPr>
          <p:cNvPr id="10" name="Text 3"/>
          <p:cNvSpPr/>
          <p:nvPr/>
        </p:nvSpPr>
        <p:spPr>
          <a:xfrm>
            <a:off x="3933190" y="3300730"/>
            <a:ext cx="7150100" cy="276225"/>
          </a:xfrm>
          <a:prstGeom prst="rect">
            <a:avLst/>
          </a:prstGeom>
          <a:noFill/>
          <a:ln/>
        </p:spPr>
        <p:txBody>
          <a:bodyPr wrap="square" lIns="91440" tIns="45720" rIns="91440" bIns="45720" rtlCol="0" anchor="t">
            <a:spAutoFit/>
          </a:bodyPr>
          <a:lstStyle/>
          <a:p>
            <a:pPr marL="0" indent="0" algn="just">
              <a:lnSpc>
                <a:spcPct val="100000"/>
              </a:lnSpc>
              <a:buNone/>
            </a:pPr>
            <a:r>
              <a:rPr lang="en-US" sz="1800" b="1" dirty="0">
                <a:solidFill>
                  <a:srgbClr val="000000"/>
                </a:solidFill>
                <a:latin typeface="MiSans" pitchFamily="34" charset="0"/>
                <a:ea typeface="MiSans" pitchFamily="34" charset="-122"/>
                <a:cs typeface="MiSans" pitchFamily="34" charset="-120"/>
              </a:rPr>
              <a:t>数字技术的推动</a:t>
            </a:r>
            <a:endParaRPr lang="en-US" sz="1600" dirty="0"/>
          </a:p>
        </p:txBody>
      </p:sp>
      <p:sp>
        <p:nvSpPr>
          <p:cNvPr id="11" name="Text 4"/>
          <p:cNvSpPr/>
          <p:nvPr/>
        </p:nvSpPr>
        <p:spPr>
          <a:xfrm>
            <a:off x="3933190" y="3674110"/>
            <a:ext cx="7302500" cy="579834"/>
          </a:xfrm>
          <a:prstGeom prst="rect">
            <a:avLst/>
          </a:prstGeom>
          <a:noFill/>
          <a:ln/>
        </p:spPr>
        <p:txBody>
          <a:bodyPr wrap="square" lIns="91440" tIns="45720" rIns="91440" bIns="45720" rtlCol="0" anchor="t">
            <a:spAutoFit/>
          </a:bodyPr>
          <a:lstStyle/>
          <a:p>
            <a:pPr marL="0" indent="0" algn="just">
              <a:lnSpc>
                <a:spcPct val="130000"/>
              </a:lnSpc>
              <a:buNone/>
            </a:pPr>
            <a:r>
              <a:rPr lang="en-US" sz="1400" dirty="0">
                <a:solidFill>
                  <a:srgbClr val="404040"/>
                </a:solidFill>
                <a:latin typeface="MiSans" pitchFamily="34" charset="0"/>
                <a:ea typeface="MiSans" pitchFamily="34" charset="-122"/>
                <a:cs typeface="MiSans" pitchFamily="34" charset="-120"/>
              </a:rPr>
              <a:t>电子支付、智慧物流等数字技术的发展，为跨境电商提供了强大的支撑，提升了交易效率和用户体验。</a:t>
            </a:r>
            <a:endParaRPr lang="en-US" sz="1600" dirty="0"/>
          </a:p>
        </p:txBody>
      </p:sp>
      <p:sp>
        <p:nvSpPr>
          <p:cNvPr id="12" name="Text 5"/>
          <p:cNvSpPr/>
          <p:nvPr/>
        </p:nvSpPr>
        <p:spPr>
          <a:xfrm>
            <a:off x="1249763" y="5023485"/>
            <a:ext cx="9398635" cy="276225"/>
          </a:xfrm>
          <a:prstGeom prst="rect">
            <a:avLst/>
          </a:prstGeom>
          <a:noFill/>
          <a:ln/>
        </p:spPr>
        <p:txBody>
          <a:bodyPr wrap="square" lIns="91440" tIns="45720" rIns="91440" bIns="45720" rtlCol="0" anchor="t">
            <a:spAutoFit/>
          </a:bodyPr>
          <a:lstStyle/>
          <a:p>
            <a:pPr marL="0" indent="0" algn="just">
              <a:lnSpc>
                <a:spcPct val="100000"/>
              </a:lnSpc>
              <a:buNone/>
            </a:pPr>
            <a:r>
              <a:rPr lang="en-US" sz="1800" b="1" dirty="0">
                <a:solidFill>
                  <a:srgbClr val="FFFFFF"/>
                </a:solidFill>
                <a:latin typeface="MiSans" pitchFamily="34" charset="0"/>
                <a:ea typeface="MiSans" pitchFamily="34" charset="-122"/>
                <a:cs typeface="MiSans" pitchFamily="34" charset="-120"/>
              </a:rPr>
              <a:t>全球价值链中的新地位</a:t>
            </a:r>
            <a:endParaRPr lang="en-US" sz="1600" dirty="0"/>
          </a:p>
        </p:txBody>
      </p:sp>
      <p:sp>
        <p:nvSpPr>
          <p:cNvPr id="13" name="Text 6"/>
          <p:cNvSpPr/>
          <p:nvPr/>
        </p:nvSpPr>
        <p:spPr>
          <a:xfrm>
            <a:off x="1249763" y="5396865"/>
            <a:ext cx="9985424" cy="289917"/>
          </a:xfrm>
          <a:prstGeom prst="rect">
            <a:avLst/>
          </a:prstGeom>
          <a:noFill/>
          <a:ln/>
        </p:spPr>
        <p:txBody>
          <a:bodyPr wrap="square" lIns="91440" tIns="45720" rIns="91440" bIns="45720" rtlCol="0" anchor="t">
            <a:spAutoFit/>
          </a:bodyPr>
          <a:lstStyle/>
          <a:p>
            <a:pPr marL="0" indent="0" algn="just">
              <a:lnSpc>
                <a:spcPct val="130000"/>
              </a:lnSpc>
              <a:buNone/>
            </a:pPr>
            <a:r>
              <a:rPr lang="en-US" sz="1400" dirty="0">
                <a:solidFill>
                  <a:srgbClr val="FFFFFF"/>
                </a:solidFill>
                <a:latin typeface="MiSans" pitchFamily="34" charset="0"/>
                <a:ea typeface="MiSans" pitchFamily="34" charset="-122"/>
                <a:cs typeface="MiSans" pitchFamily="34" charset="-120"/>
              </a:rPr>
              <a:t>中国品牌通过跨境电商走向世界，提升了在全球价值链中的地位，推动了开放型经济的发展。</a:t>
            </a:r>
            <a:endParaRPr lang="en-US" sz="1600" dirty="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a:effectLst/>
      </p:bgPr>
    </p:bg>
    <p:spTree>
      <p:nvGrpSpPr>
        <p:cNvPr id="1" name=""/>
        <p:cNvGrpSpPr/>
        <p:nvPr/>
      </p:nvGrpSpPr>
      <p:grpSpPr>
        <a:xfrm>
          <a:off x="0" y="0"/>
          <a:ext cx="0" cy="0"/>
          <a:chOff x="0" y="0"/>
          <a:chExt cx="0" cy="0"/>
        </a:xfrm>
      </p:grpSpPr>
      <p:pic>
        <p:nvPicPr>
          <p:cNvPr id="2" name="Image 0" descr="https://kimi-img.moonshot.cn/pub/slides/slides_tmpl/image/25-09-08-12:55:41-d2v63jdnfo2stf9dk4q0.png"/>
          <p:cNvPicPr>
            <a:picLocks noChangeAspect="1"/>
          </p:cNvPicPr>
          <p:nvPr/>
        </p:nvPicPr>
        <p:blipFill>
          <a:blip r:embed="rId3"/>
          <a:stretch>
            <a:fillRect/>
          </a:stretch>
        </p:blipFill>
        <p:spPr>
          <a:xfrm>
            <a:off x="0" y="4660265"/>
            <a:ext cx="12192635" cy="2197735"/>
          </a:xfrm>
          <a:prstGeom prst="rect">
            <a:avLst/>
          </a:prstGeom>
        </p:spPr>
      </p:pic>
      <p:sp>
        <p:nvSpPr>
          <p:cNvPr id="3" name="Text 0"/>
          <p:cNvSpPr/>
          <p:nvPr/>
        </p:nvSpPr>
        <p:spPr>
          <a:xfrm>
            <a:off x="3332163" y="3239770"/>
            <a:ext cx="5956935" cy="749300"/>
          </a:xfrm>
          <a:prstGeom prst="rect">
            <a:avLst/>
          </a:prstGeom>
          <a:noFill/>
          <a:ln/>
        </p:spPr>
        <p:txBody>
          <a:bodyPr wrap="square" lIns="91440" tIns="45720" rIns="91440" bIns="45720" rtlCol="0" anchor="t">
            <a:spAutoFit/>
          </a:bodyPr>
          <a:lstStyle/>
          <a:p>
            <a:pPr marL="0" indent="0" algn="ctr">
              <a:lnSpc>
                <a:spcPct val="100000"/>
              </a:lnSpc>
              <a:buNone/>
            </a:pPr>
            <a:r>
              <a:rPr lang="en-US" sz="4800" b="1" dirty="0">
                <a:solidFill>
                  <a:srgbClr val="015DBB"/>
                </a:solidFill>
                <a:latin typeface="MiSans" pitchFamily="34" charset="0"/>
                <a:ea typeface="MiSans" pitchFamily="34" charset="-122"/>
                <a:cs typeface="MiSans" pitchFamily="34" charset="-120"/>
              </a:rPr>
              <a:t>未来已来</a:t>
            </a:r>
            <a:endParaRPr lang="en-US" sz="1600" dirty="0"/>
          </a:p>
        </p:txBody>
      </p:sp>
      <p:sp>
        <p:nvSpPr>
          <p:cNvPr id="4" name="Text 1"/>
          <p:cNvSpPr/>
          <p:nvPr/>
        </p:nvSpPr>
        <p:spPr>
          <a:xfrm>
            <a:off x="3332163" y="1433195"/>
            <a:ext cx="5956935" cy="1485900"/>
          </a:xfrm>
          <a:prstGeom prst="rect">
            <a:avLst/>
          </a:prstGeom>
          <a:noFill/>
          <a:ln/>
        </p:spPr>
        <p:txBody>
          <a:bodyPr wrap="square" lIns="91440" tIns="45720" rIns="91440" bIns="45720" rtlCol="0" anchor="t">
            <a:spAutoFit/>
          </a:bodyPr>
          <a:lstStyle/>
          <a:p>
            <a:pPr marL="0" indent="0" algn="ctr">
              <a:lnSpc>
                <a:spcPct val="100000"/>
              </a:lnSpc>
              <a:buNone/>
            </a:pPr>
            <a:r>
              <a:rPr lang="en-US" sz="9600" b="1" dirty="0">
                <a:solidFill>
                  <a:srgbClr val="015DBB"/>
                </a:solidFill>
                <a:latin typeface="MiSans" pitchFamily="34" charset="0"/>
                <a:ea typeface="MiSans" pitchFamily="34" charset="-122"/>
                <a:cs typeface="MiSans" pitchFamily="34" charset="-120"/>
              </a:rPr>
              <a:t>06</a:t>
            </a:r>
            <a:endParaRPr lang="en-US" sz="1600" dirty="0"/>
          </a:p>
        </p:txBody>
      </p:sp>
      <p:pic>
        <p:nvPicPr>
          <p:cNvPr id="5" name="Image 1" descr="https://kimi-img.moonshot.cn/pub/slides/slides_tmpl/image/25-09-08-12:55:40-d2v63j5nfo2stf9dk4mg.png"/>
          <p:cNvPicPr>
            <a:picLocks noChangeAspect="1"/>
          </p:cNvPicPr>
          <p:nvPr/>
        </p:nvPicPr>
        <p:blipFill>
          <a:blip r:embed="rId4"/>
          <a:srcRect t="1192" b="1192"/>
          <a:stretch/>
        </p:blipFill>
        <p:spPr>
          <a:xfrm>
            <a:off x="5251133" y="1950720"/>
            <a:ext cx="2118995" cy="1132205"/>
          </a:xfrm>
          <a:prstGeom prst="rect">
            <a:avLst/>
          </a:prstGeom>
        </p:spPr>
      </p:pic>
      <p:pic>
        <p:nvPicPr>
          <p:cNvPr id="6" name="Image 2" descr="https://kimi-img.moonshot.cn/pub/slides/slides_tmpl/image/25-09-08-12:55:57-d2v63ndnfo2stf9dk540.png"/>
          <p:cNvPicPr>
            <a:picLocks noChangeAspect="1"/>
          </p:cNvPicPr>
          <p:nvPr/>
        </p:nvPicPr>
        <p:blipFill>
          <a:blip r:embed="rId5"/>
          <a:srcRect t="22162"/>
          <a:stretch/>
        </p:blipFill>
        <p:spPr>
          <a:xfrm>
            <a:off x="533400" y="1191895"/>
            <a:ext cx="3402965" cy="2649220"/>
          </a:xfrm>
          <a:prstGeom prst="rect">
            <a:avLst/>
          </a:prstGeom>
        </p:spPr>
      </p:pic>
      <p:pic>
        <p:nvPicPr>
          <p:cNvPr id="7" name="Image 3" descr="https://kimi-img.moonshot.cn/pub/slides/slides_tmpl/image/25-09-08-12:55:57-d2v63ndnfo2stf9dk540.png"/>
          <p:cNvPicPr>
            <a:picLocks noChangeAspect="1"/>
          </p:cNvPicPr>
          <p:nvPr/>
        </p:nvPicPr>
        <p:blipFill>
          <a:blip r:embed="rId5">
            <a:alphaModFix amt="30000"/>
          </a:blip>
          <a:srcRect t="22162"/>
          <a:stretch/>
        </p:blipFill>
        <p:spPr>
          <a:xfrm flipH="1">
            <a:off x="8581390" y="779780"/>
            <a:ext cx="3402965" cy="2649220"/>
          </a:xfrm>
          <a:prstGeom prst="rect">
            <a:avLst/>
          </a:prstGeom>
        </p:spPr>
      </p:pic>
    </p:spTree>
  </p:cSld>
  <p:clrMapOvr>
    <a:masterClrMapping/>
  </p:clrMapOvr>
  <p:transition>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a:effectLst/>
      </p:bgPr>
    </p:bg>
    <p:spTree>
      <p:nvGrpSpPr>
        <p:cNvPr id="1" name=""/>
        <p:cNvGrpSpPr/>
        <p:nvPr/>
      </p:nvGrpSpPr>
      <p:grpSpPr>
        <a:xfrm>
          <a:off x="0" y="0"/>
          <a:ext cx="0" cy="0"/>
          <a:chOff x="0" y="0"/>
          <a:chExt cx="0" cy="0"/>
        </a:xfrm>
      </p:grpSpPr>
      <p:pic>
        <p:nvPicPr>
          <p:cNvPr id="2" name="Image 0" descr="https://kimi-img.moonshot.cn/pub/slides/slides_tmpl/image/25-09-08-12:55:43-d2v63jtnfo2stf9dk4tg.png"/>
          <p:cNvPicPr>
            <a:picLocks noChangeAspect="1"/>
          </p:cNvPicPr>
          <p:nvPr/>
        </p:nvPicPr>
        <p:blipFill>
          <a:blip r:embed="rId3"/>
          <a:stretch>
            <a:fillRect/>
          </a:stretch>
        </p:blipFill>
        <p:spPr>
          <a:xfrm>
            <a:off x="6443345" y="1528445"/>
            <a:ext cx="5260975" cy="3451860"/>
          </a:xfrm>
          <a:prstGeom prst="rect">
            <a:avLst/>
          </a:prstGeom>
        </p:spPr>
      </p:pic>
      <p:sp>
        <p:nvSpPr>
          <p:cNvPr id="3" name="Shape 0"/>
          <p:cNvSpPr/>
          <p:nvPr/>
        </p:nvSpPr>
        <p:spPr>
          <a:xfrm flipV="1">
            <a:off x="205998" y="5200433"/>
            <a:ext cx="6159468" cy="1255846"/>
          </a:xfrm>
          <a:prstGeom prst="ellipse">
            <a:avLst/>
          </a:prstGeom>
          <a:solidFill>
            <a:srgbClr val="FBFBFB">
              <a:alpha val="12941"/>
            </a:srgbClr>
          </a:solidFill>
          <a:ln/>
        </p:spPr>
      </p:sp>
      <p:sp>
        <p:nvSpPr>
          <p:cNvPr id="4" name="Text 1"/>
          <p:cNvSpPr/>
          <p:nvPr/>
        </p:nvSpPr>
        <p:spPr>
          <a:xfrm>
            <a:off x="205998" y="5200433"/>
            <a:ext cx="6159468" cy="1255846"/>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5" name="Shape 2"/>
          <p:cNvSpPr/>
          <p:nvPr/>
        </p:nvSpPr>
        <p:spPr>
          <a:xfrm flipV="1">
            <a:off x="1916862" y="5436404"/>
            <a:ext cx="2737740" cy="406066"/>
          </a:xfrm>
          <a:prstGeom prst="ellipse">
            <a:avLst/>
          </a:prstGeom>
          <a:solidFill>
            <a:srgbClr val="FBFBFB">
              <a:alpha val="70980"/>
            </a:srgbClr>
          </a:solidFill>
          <a:ln/>
        </p:spPr>
      </p:sp>
      <p:sp>
        <p:nvSpPr>
          <p:cNvPr id="6" name="Text 3"/>
          <p:cNvSpPr/>
          <p:nvPr/>
        </p:nvSpPr>
        <p:spPr>
          <a:xfrm>
            <a:off x="1916862" y="5436404"/>
            <a:ext cx="2737740" cy="406066"/>
          </a:xfrm>
          <a:prstGeom prst="rect">
            <a:avLst/>
          </a:prstGeom>
          <a:noFill/>
          <a:ln/>
        </p:spPr>
        <p:txBody>
          <a:bodyPr wrap="square" lIns="45720" tIns="91440" rIns="91440" bIns="45720" rtlCol="0" anchor="ctr"/>
          <a:lstStyle/>
          <a:p>
            <a:pPr marL="0" indent="0">
              <a:lnSpc>
                <a:spcPct val="100000"/>
              </a:lnSpc>
              <a:buNone/>
            </a:pPr>
            <a:endParaRPr lang="en-US" sz="1600" dirty="0"/>
          </a:p>
        </p:txBody>
      </p:sp>
      <p:pic>
        <p:nvPicPr>
          <p:cNvPr id="7" name="Image 1" descr="https://kimi-img.moonshot.cn/pub/slides/slides_tmpl/image/25-09-08-12:55:43-d2v63jtnfo2stf9dk4u0.png"/>
          <p:cNvPicPr>
            <a:picLocks noChangeAspect="1"/>
          </p:cNvPicPr>
          <p:nvPr/>
        </p:nvPicPr>
        <p:blipFill>
          <a:blip r:embed="rId4"/>
          <a:stretch>
            <a:fillRect/>
          </a:stretch>
        </p:blipFill>
        <p:spPr>
          <a:xfrm>
            <a:off x="737870" y="1601470"/>
            <a:ext cx="5102860" cy="4211320"/>
          </a:xfrm>
          <a:prstGeom prst="rect">
            <a:avLst/>
          </a:prstGeom>
        </p:spPr>
      </p:pic>
      <p:sp>
        <p:nvSpPr>
          <p:cNvPr id="9" name="Text 4"/>
          <p:cNvSpPr/>
          <p:nvPr/>
        </p:nvSpPr>
        <p:spPr>
          <a:xfrm>
            <a:off x="595630" y="487045"/>
            <a:ext cx="7004685" cy="552450"/>
          </a:xfrm>
          <a:prstGeom prst="rect">
            <a:avLst/>
          </a:prstGeom>
          <a:noFill/>
          <a:ln/>
        </p:spPr>
        <p:txBody>
          <a:bodyPr wrap="square" lIns="91440" tIns="45720" rIns="91440" bIns="45720" rtlCol="0" anchor="t">
            <a:spAutoFit/>
          </a:bodyPr>
          <a:lstStyle/>
          <a:p>
            <a:pPr marL="0" indent="0" algn="l">
              <a:lnSpc>
                <a:spcPct val="100000"/>
              </a:lnSpc>
              <a:buNone/>
            </a:pPr>
            <a:r>
              <a:rPr lang="en-US" sz="3600" b="1" dirty="0">
                <a:solidFill>
                  <a:srgbClr val="015DBB"/>
                </a:solidFill>
                <a:latin typeface="MiSans" pitchFamily="34" charset="0"/>
                <a:ea typeface="MiSans" pitchFamily="34" charset="-122"/>
                <a:cs typeface="MiSans" pitchFamily="34" charset="-120"/>
              </a:rPr>
              <a:t>人工智能＋拥抱千行百业</a:t>
            </a:r>
            <a:endParaRPr lang="en-US" sz="1600" dirty="0"/>
          </a:p>
        </p:txBody>
      </p:sp>
      <p:pic>
        <p:nvPicPr>
          <p:cNvPr id="10" name="Image 3" descr="https://kimi-img.moonshot.cn/pub/slides/slides_tmpl/image/25-09-08-12:55:42-d2v63jlnfo2stf9dk4rg.png"/>
          <p:cNvPicPr>
            <a:picLocks noChangeAspect="1"/>
          </p:cNvPicPr>
          <p:nvPr/>
        </p:nvPicPr>
        <p:blipFill>
          <a:blip r:embed="rId5"/>
          <a:stretch>
            <a:fillRect/>
          </a:stretch>
        </p:blipFill>
        <p:spPr>
          <a:xfrm>
            <a:off x="15240" y="487045"/>
            <a:ext cx="579755" cy="652145"/>
          </a:xfrm>
          <a:prstGeom prst="rect">
            <a:avLst/>
          </a:prstGeom>
        </p:spPr>
      </p:pic>
      <p:pic>
        <p:nvPicPr>
          <p:cNvPr id="11" name="Image 4" descr="https://kimi-img.moonshot.cn/pub/slides/slides_tmpl/image/25-09-08-12:55:41-d2v63jdnfo2stf9dk4q0.png"/>
          <p:cNvPicPr>
            <a:picLocks noChangeAspect="1"/>
          </p:cNvPicPr>
          <p:nvPr/>
        </p:nvPicPr>
        <p:blipFill>
          <a:blip r:embed="rId6"/>
          <a:stretch>
            <a:fillRect/>
          </a:stretch>
        </p:blipFill>
        <p:spPr>
          <a:xfrm>
            <a:off x="0" y="5812155"/>
            <a:ext cx="12192635" cy="1045845"/>
          </a:xfrm>
          <a:prstGeom prst="rect">
            <a:avLst/>
          </a:prstGeom>
        </p:spPr>
      </p:pic>
      <p:sp>
        <p:nvSpPr>
          <p:cNvPr id="12" name="Text 5"/>
          <p:cNvSpPr/>
          <p:nvPr/>
        </p:nvSpPr>
        <p:spPr>
          <a:xfrm>
            <a:off x="6670405" y="1933575"/>
            <a:ext cx="4780280" cy="438150"/>
          </a:xfrm>
          <a:prstGeom prst="rect">
            <a:avLst/>
          </a:prstGeom>
          <a:noFill/>
          <a:ln/>
        </p:spPr>
        <p:txBody>
          <a:bodyPr wrap="square" lIns="91440" tIns="45720" rIns="91440" bIns="45720" rtlCol="0" anchor="t">
            <a:spAutoFit/>
          </a:bodyPr>
          <a:lstStyle/>
          <a:p>
            <a:pPr marL="0" indent="0" algn="just">
              <a:lnSpc>
                <a:spcPct val="100000"/>
              </a:lnSpc>
              <a:buNone/>
            </a:pPr>
            <a:r>
              <a:rPr lang="en-US" sz="2800" b="1" dirty="0">
                <a:solidFill>
                  <a:srgbClr val="015DBB"/>
                </a:solidFill>
                <a:latin typeface="MiSans" pitchFamily="34" charset="0"/>
                <a:ea typeface="MiSans" pitchFamily="34" charset="-122"/>
                <a:cs typeface="MiSans" pitchFamily="34" charset="-120"/>
              </a:rPr>
              <a:t>人工智能的广泛应用</a:t>
            </a:r>
            <a:endParaRPr lang="en-US" sz="1600" dirty="0"/>
          </a:p>
        </p:txBody>
      </p:sp>
      <p:sp>
        <p:nvSpPr>
          <p:cNvPr id="13" name="Text 6"/>
          <p:cNvSpPr/>
          <p:nvPr/>
        </p:nvSpPr>
        <p:spPr>
          <a:xfrm>
            <a:off x="6683058" y="2638425"/>
            <a:ext cx="4871887" cy="1097161"/>
          </a:xfrm>
          <a:prstGeom prst="rect">
            <a:avLst/>
          </a:prstGeom>
          <a:noFill/>
          <a:ln/>
        </p:spPr>
        <p:txBody>
          <a:bodyPr wrap="square" lIns="91440" tIns="45720" rIns="91440" bIns="45720" rtlCol="0" anchor="t">
            <a:spAutoFit/>
          </a:bodyPr>
          <a:lstStyle/>
          <a:p>
            <a:pPr marL="0" indent="0" algn="just">
              <a:lnSpc>
                <a:spcPct val="150000"/>
              </a:lnSpc>
              <a:buNone/>
            </a:pPr>
            <a:r>
              <a:rPr lang="en-US" sz="1600" dirty="0">
                <a:solidFill>
                  <a:srgbClr val="404040"/>
                </a:solidFill>
                <a:latin typeface="MiSans" pitchFamily="34" charset="0"/>
                <a:ea typeface="MiSans" pitchFamily="34" charset="-122"/>
                <a:cs typeface="MiSans" pitchFamily="34" charset="-120"/>
              </a:rPr>
              <a:t>2025年，中国将纵深推进人工智能＋行动，覆盖制造、农业、医疗等41个工业大类，推动各行业的智能化升级。</a:t>
            </a:r>
            <a:endParaRPr lang="en-US" sz="1600" dirty="0"/>
          </a:p>
        </p:txBody>
      </p:sp>
      <p:pic>
        <p:nvPicPr>
          <p:cNvPr id="6145" name="Picture 1"/>
          <p:cNvPicPr>
            <a:picLocks noChangeAspect="1" noChangeArrowheads="1"/>
          </p:cNvPicPr>
          <p:nvPr/>
        </p:nvPicPr>
        <p:blipFill>
          <a:blip r:embed="rId7"/>
          <a:srcRect/>
          <a:stretch>
            <a:fillRect/>
          </a:stretch>
        </p:blipFill>
        <p:spPr bwMode="auto">
          <a:xfrm>
            <a:off x="1417975" y="1799944"/>
            <a:ext cx="3692064" cy="2897730"/>
          </a:xfrm>
          <a:prstGeom prst="rect">
            <a:avLst/>
          </a:prstGeom>
          <a:noFill/>
          <a:ln w="9525">
            <a:noFill/>
            <a:miter lim="800000"/>
            <a:headEnd/>
            <a:tailEnd/>
          </a:ln>
          <a:effectLst/>
        </p:spPr>
      </p:pic>
    </p:spTree>
  </p:cSld>
  <p:clrMapOvr>
    <a:masterClrMapping/>
  </p:clrMapOvr>
  <p:transition>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1118235" y="647700"/>
            <a:ext cx="6924675" cy="922020"/>
          </a:xfrm>
          <a:prstGeom prst="rect">
            <a:avLst/>
          </a:prstGeom>
          <a:solidFill>
            <a:srgbClr val="000000">
              <a:alpha val="0"/>
            </a:srgbClr>
          </a:solidFill>
          <a:ln/>
        </p:spPr>
      </p:sp>
      <p:sp>
        <p:nvSpPr>
          <p:cNvPr id="3" name="Text 1"/>
          <p:cNvSpPr/>
          <p:nvPr/>
        </p:nvSpPr>
        <p:spPr>
          <a:xfrm>
            <a:off x="1118235" y="647700"/>
            <a:ext cx="6924675" cy="922020"/>
          </a:xfrm>
          <a:prstGeom prst="rect">
            <a:avLst/>
          </a:prstGeom>
          <a:noFill/>
          <a:ln/>
        </p:spPr>
        <p:txBody>
          <a:bodyPr wrap="square" lIns="45720" tIns="91440" rIns="91440" bIns="45720" rtlCol="0" anchor="t"/>
          <a:lstStyle/>
          <a:p>
            <a:pPr marL="0" indent="0" algn="l">
              <a:lnSpc>
                <a:spcPct val="100000"/>
              </a:lnSpc>
              <a:buNone/>
            </a:pPr>
            <a:r>
              <a:rPr lang="en-US" sz="5400" b="1" dirty="0">
                <a:solidFill>
                  <a:srgbClr val="015DBB"/>
                </a:solidFill>
                <a:latin typeface="MiSans" pitchFamily="34" charset="0"/>
                <a:ea typeface="MiSans" pitchFamily="34" charset="-122"/>
                <a:cs typeface="MiSans" pitchFamily="34" charset="-120"/>
              </a:rPr>
              <a:t>目录</a:t>
            </a:r>
            <a:r>
              <a:rPr lang="en-US" sz="3200" b="1" dirty="0">
                <a:solidFill>
                  <a:srgbClr val="015DBB"/>
                </a:solidFill>
                <a:latin typeface="MiSans" pitchFamily="34" charset="0"/>
                <a:ea typeface="MiSans" pitchFamily="34" charset="-122"/>
                <a:cs typeface="MiSans" pitchFamily="34" charset="-120"/>
              </a:rPr>
              <a:t>/CONTENTS</a:t>
            </a:r>
            <a:endParaRPr lang="en-US" sz="1600" dirty="0"/>
          </a:p>
        </p:txBody>
      </p:sp>
      <p:pic>
        <p:nvPicPr>
          <p:cNvPr id="4" name="Image 0" descr="https://kimi-img.moonshot.cn/pub/slides/slides_tmpl/image/25-09-08-12:55:57-d2v63ndnfo2stf9dk540.png"/>
          <p:cNvPicPr>
            <a:picLocks noChangeAspect="1"/>
          </p:cNvPicPr>
          <p:nvPr/>
        </p:nvPicPr>
        <p:blipFill>
          <a:blip r:embed="rId3"/>
          <a:srcRect t="22162"/>
          <a:stretch/>
        </p:blipFill>
        <p:spPr>
          <a:xfrm>
            <a:off x="7494905" y="2640330"/>
            <a:ext cx="4050665" cy="3154045"/>
          </a:xfrm>
          <a:prstGeom prst="rect">
            <a:avLst/>
          </a:prstGeom>
        </p:spPr>
      </p:pic>
      <p:pic>
        <p:nvPicPr>
          <p:cNvPr id="5" name="Image 1" descr="https://kimi-img.moonshot.cn/pub/slides/slides_tmpl/image/25-09-08-12:55:41-d2v63jdnfo2stf9dk4og.png"/>
          <p:cNvPicPr>
            <a:picLocks noChangeAspect="1"/>
          </p:cNvPicPr>
          <p:nvPr/>
        </p:nvPicPr>
        <p:blipFill>
          <a:blip r:embed="rId4">
            <a:alphaModFix amt="13000"/>
          </a:blip>
          <a:stretch>
            <a:fillRect/>
          </a:stretch>
        </p:blipFill>
        <p:spPr>
          <a:xfrm flipH="1" flipV="1">
            <a:off x="9610725" y="723265"/>
            <a:ext cx="1656080" cy="1332865"/>
          </a:xfrm>
          <a:prstGeom prst="rect">
            <a:avLst/>
          </a:prstGeom>
        </p:spPr>
      </p:pic>
      <p:pic>
        <p:nvPicPr>
          <p:cNvPr id="6" name="Image 2" descr="https://kimi-img.moonshot.cn/pub/slides/slides_tmpl/image/25-09-08-12:55:41-d2v63jdnfo2stf9dk4q0.png"/>
          <p:cNvPicPr>
            <a:picLocks noChangeAspect="1"/>
          </p:cNvPicPr>
          <p:nvPr/>
        </p:nvPicPr>
        <p:blipFill>
          <a:blip r:embed="rId5"/>
          <a:stretch>
            <a:fillRect/>
          </a:stretch>
        </p:blipFill>
        <p:spPr>
          <a:xfrm>
            <a:off x="0" y="6144260"/>
            <a:ext cx="12192635" cy="713740"/>
          </a:xfrm>
          <a:prstGeom prst="rect">
            <a:avLst/>
          </a:prstGeom>
        </p:spPr>
      </p:pic>
      <p:pic>
        <p:nvPicPr>
          <p:cNvPr id="7" name="Image 3" descr="https://kimi-img.moonshot.cn/pub/slides/slides_tmpl/image/25-09-08-12:55:41-d2v63jdnfo2stf9dk4og.png"/>
          <p:cNvPicPr>
            <a:picLocks noChangeAspect="1"/>
          </p:cNvPicPr>
          <p:nvPr/>
        </p:nvPicPr>
        <p:blipFill>
          <a:blip r:embed="rId4"/>
          <a:stretch>
            <a:fillRect/>
          </a:stretch>
        </p:blipFill>
        <p:spPr>
          <a:xfrm>
            <a:off x="937260" y="1911985"/>
            <a:ext cx="361315" cy="291465"/>
          </a:xfrm>
          <a:prstGeom prst="rect">
            <a:avLst/>
          </a:prstGeom>
        </p:spPr>
      </p:pic>
      <p:pic>
        <p:nvPicPr>
          <p:cNvPr id="8" name="Image 4" descr="https://kimi-img.moonshot.cn/pub/slides/slides_tmpl/image/25-09-08-12:55:41-d2v63jdnfo2stf9dk4og.png"/>
          <p:cNvPicPr>
            <a:picLocks noChangeAspect="1"/>
          </p:cNvPicPr>
          <p:nvPr/>
        </p:nvPicPr>
        <p:blipFill>
          <a:blip r:embed="rId4"/>
          <a:stretch>
            <a:fillRect/>
          </a:stretch>
        </p:blipFill>
        <p:spPr>
          <a:xfrm>
            <a:off x="937260" y="2616200"/>
            <a:ext cx="361315" cy="291465"/>
          </a:xfrm>
          <a:prstGeom prst="rect">
            <a:avLst/>
          </a:prstGeom>
        </p:spPr>
      </p:pic>
      <p:pic>
        <p:nvPicPr>
          <p:cNvPr id="9" name="Image 5" descr="https://kimi-img.moonshot.cn/pub/slides/slides_tmpl/image/25-09-08-12:55:41-d2v63jdnfo2stf9dk4og.png"/>
          <p:cNvPicPr>
            <a:picLocks noChangeAspect="1"/>
          </p:cNvPicPr>
          <p:nvPr/>
        </p:nvPicPr>
        <p:blipFill>
          <a:blip r:embed="rId4"/>
          <a:stretch>
            <a:fillRect/>
          </a:stretch>
        </p:blipFill>
        <p:spPr>
          <a:xfrm>
            <a:off x="937260" y="3308985"/>
            <a:ext cx="361315" cy="291465"/>
          </a:xfrm>
          <a:prstGeom prst="rect">
            <a:avLst/>
          </a:prstGeom>
        </p:spPr>
      </p:pic>
      <p:pic>
        <p:nvPicPr>
          <p:cNvPr id="10" name="Image 6" descr="https://kimi-img.moonshot.cn/pub/slides/slides_tmpl/image/25-09-08-12:55:41-d2v63jdnfo2stf9dk4og.png"/>
          <p:cNvPicPr>
            <a:picLocks noChangeAspect="1"/>
          </p:cNvPicPr>
          <p:nvPr/>
        </p:nvPicPr>
        <p:blipFill>
          <a:blip r:embed="rId4"/>
          <a:stretch>
            <a:fillRect/>
          </a:stretch>
        </p:blipFill>
        <p:spPr>
          <a:xfrm>
            <a:off x="937260" y="4028440"/>
            <a:ext cx="361315" cy="291465"/>
          </a:xfrm>
          <a:prstGeom prst="rect">
            <a:avLst/>
          </a:prstGeom>
        </p:spPr>
      </p:pic>
      <p:pic>
        <p:nvPicPr>
          <p:cNvPr id="11" name="Image 7" descr="https://kimi-img.moonshot.cn/pub/slides/slides_tmpl/image/25-09-08-12:55:41-d2v63jdnfo2stf9dk4og.png"/>
          <p:cNvPicPr>
            <a:picLocks noChangeAspect="1"/>
          </p:cNvPicPr>
          <p:nvPr/>
        </p:nvPicPr>
        <p:blipFill>
          <a:blip r:embed="rId4"/>
          <a:stretch>
            <a:fillRect/>
          </a:stretch>
        </p:blipFill>
        <p:spPr>
          <a:xfrm>
            <a:off x="937260" y="4698365"/>
            <a:ext cx="361315" cy="291465"/>
          </a:xfrm>
          <a:prstGeom prst="rect">
            <a:avLst/>
          </a:prstGeom>
        </p:spPr>
      </p:pic>
      <p:pic>
        <p:nvPicPr>
          <p:cNvPr id="12" name="Image 8" descr="https://kimi-img.moonshot.cn/pub/slides/slides_tmpl/image/25-09-08-12:55:41-d2v63jdnfo2stf9dk4og.png"/>
          <p:cNvPicPr>
            <a:picLocks noChangeAspect="1"/>
          </p:cNvPicPr>
          <p:nvPr/>
        </p:nvPicPr>
        <p:blipFill>
          <a:blip r:embed="rId4"/>
          <a:stretch>
            <a:fillRect/>
          </a:stretch>
        </p:blipFill>
        <p:spPr>
          <a:xfrm>
            <a:off x="937260" y="5403850"/>
            <a:ext cx="361315" cy="291465"/>
          </a:xfrm>
          <a:prstGeom prst="rect">
            <a:avLst/>
          </a:prstGeom>
        </p:spPr>
      </p:pic>
      <p:sp>
        <p:nvSpPr>
          <p:cNvPr id="13" name="Text 2"/>
          <p:cNvSpPr/>
          <p:nvPr/>
        </p:nvSpPr>
        <p:spPr>
          <a:xfrm>
            <a:off x="1202055" y="1777365"/>
            <a:ext cx="780415" cy="495300"/>
          </a:xfrm>
          <a:prstGeom prst="rect">
            <a:avLst/>
          </a:prstGeom>
          <a:noFill/>
          <a:ln/>
        </p:spPr>
        <p:txBody>
          <a:bodyPr wrap="square" lIns="91440" tIns="45720" rIns="91440" bIns="45720" rtlCol="0" anchor="t">
            <a:spAutoFit/>
          </a:bodyPr>
          <a:lstStyle/>
          <a:p>
            <a:pPr marL="0" indent="0" algn="ctr">
              <a:lnSpc>
                <a:spcPct val="100000"/>
              </a:lnSpc>
              <a:buNone/>
            </a:pPr>
            <a:r>
              <a:rPr lang="en-US" sz="3200" b="1" dirty="0">
                <a:solidFill>
                  <a:srgbClr val="015DBB"/>
                </a:solidFill>
                <a:latin typeface="MiSans" pitchFamily="34" charset="0"/>
                <a:ea typeface="MiSans" pitchFamily="34" charset="-122"/>
                <a:cs typeface="MiSans" pitchFamily="34" charset="-120"/>
              </a:rPr>
              <a:t>01</a:t>
            </a:r>
            <a:endParaRPr lang="en-US" sz="1600" dirty="0"/>
          </a:p>
        </p:txBody>
      </p:sp>
      <p:sp>
        <p:nvSpPr>
          <p:cNvPr id="14" name="Text 3"/>
          <p:cNvSpPr/>
          <p:nvPr/>
        </p:nvSpPr>
        <p:spPr>
          <a:xfrm>
            <a:off x="2156460" y="1837055"/>
            <a:ext cx="6160135" cy="438150"/>
          </a:xfrm>
          <a:prstGeom prst="rect">
            <a:avLst/>
          </a:prstGeom>
          <a:noFill/>
          <a:ln/>
        </p:spPr>
        <p:txBody>
          <a:bodyPr wrap="square" lIns="0" tIns="0" rIns="0" bIns="0" rtlCol="0" anchor="t">
            <a:spAutoFit/>
          </a:bodyPr>
          <a:lstStyle/>
          <a:p>
            <a:pPr marL="0" indent="0" algn="l">
              <a:lnSpc>
                <a:spcPct val="100000"/>
              </a:lnSpc>
              <a:buNone/>
            </a:pPr>
            <a:r>
              <a:rPr lang="en-US" sz="2800" b="1" dirty="0">
                <a:solidFill>
                  <a:srgbClr val="404040"/>
                </a:solidFill>
                <a:latin typeface="MiSans" pitchFamily="34" charset="0"/>
                <a:ea typeface="MiSans" pitchFamily="34" charset="-122"/>
                <a:cs typeface="MiSans" pitchFamily="34" charset="-120"/>
              </a:rPr>
              <a:t>从算盘到芯片</a:t>
            </a:r>
            <a:endParaRPr lang="en-US" sz="1600" dirty="0"/>
          </a:p>
        </p:txBody>
      </p:sp>
      <p:sp>
        <p:nvSpPr>
          <p:cNvPr id="15" name="Text 4"/>
          <p:cNvSpPr/>
          <p:nvPr/>
        </p:nvSpPr>
        <p:spPr>
          <a:xfrm>
            <a:off x="1202055" y="2470150"/>
            <a:ext cx="818515" cy="495300"/>
          </a:xfrm>
          <a:prstGeom prst="rect">
            <a:avLst/>
          </a:prstGeom>
          <a:noFill/>
          <a:ln/>
        </p:spPr>
        <p:txBody>
          <a:bodyPr wrap="square" lIns="91440" tIns="45720" rIns="91440" bIns="45720" rtlCol="0" anchor="t">
            <a:spAutoFit/>
          </a:bodyPr>
          <a:lstStyle/>
          <a:p>
            <a:pPr marL="0" indent="0" algn="ctr">
              <a:lnSpc>
                <a:spcPct val="100000"/>
              </a:lnSpc>
              <a:buNone/>
            </a:pPr>
            <a:r>
              <a:rPr lang="en-US" sz="3200" b="1" dirty="0">
                <a:solidFill>
                  <a:srgbClr val="015DBB"/>
                </a:solidFill>
                <a:latin typeface="MiSans" pitchFamily="34" charset="0"/>
                <a:ea typeface="MiSans" pitchFamily="34" charset="-122"/>
                <a:cs typeface="MiSans" pitchFamily="34" charset="-120"/>
              </a:rPr>
              <a:t>02</a:t>
            </a:r>
            <a:endParaRPr lang="en-US" sz="1600" dirty="0"/>
          </a:p>
        </p:txBody>
      </p:sp>
      <p:sp>
        <p:nvSpPr>
          <p:cNvPr id="16" name="Text 5"/>
          <p:cNvSpPr/>
          <p:nvPr/>
        </p:nvSpPr>
        <p:spPr>
          <a:xfrm>
            <a:off x="2156460" y="2528570"/>
            <a:ext cx="6160135" cy="438150"/>
          </a:xfrm>
          <a:prstGeom prst="rect">
            <a:avLst/>
          </a:prstGeom>
          <a:noFill/>
          <a:ln/>
        </p:spPr>
        <p:txBody>
          <a:bodyPr wrap="square" lIns="0" tIns="0" rIns="0" bIns="0" rtlCol="0" anchor="t">
            <a:spAutoFit/>
          </a:bodyPr>
          <a:lstStyle/>
          <a:p>
            <a:pPr marL="0" indent="0" algn="l">
              <a:lnSpc>
                <a:spcPct val="100000"/>
              </a:lnSpc>
              <a:buNone/>
            </a:pPr>
            <a:r>
              <a:rPr lang="en-US" sz="2800" b="1" dirty="0">
                <a:solidFill>
                  <a:srgbClr val="404040"/>
                </a:solidFill>
                <a:latin typeface="MiSans" pitchFamily="34" charset="0"/>
                <a:ea typeface="MiSans" pitchFamily="34" charset="-122"/>
                <a:cs typeface="MiSans" pitchFamily="34" charset="-120"/>
              </a:rPr>
              <a:t>网络跨越</a:t>
            </a:r>
            <a:endParaRPr lang="en-US" sz="1600" dirty="0"/>
          </a:p>
        </p:txBody>
      </p:sp>
      <p:sp>
        <p:nvSpPr>
          <p:cNvPr id="17" name="Text 6"/>
          <p:cNvSpPr/>
          <p:nvPr/>
        </p:nvSpPr>
        <p:spPr>
          <a:xfrm>
            <a:off x="1202055" y="3162935"/>
            <a:ext cx="818515" cy="495300"/>
          </a:xfrm>
          <a:prstGeom prst="rect">
            <a:avLst/>
          </a:prstGeom>
          <a:noFill/>
          <a:ln/>
        </p:spPr>
        <p:txBody>
          <a:bodyPr wrap="square" lIns="91440" tIns="45720" rIns="91440" bIns="45720" rtlCol="0" anchor="t">
            <a:spAutoFit/>
          </a:bodyPr>
          <a:lstStyle/>
          <a:p>
            <a:pPr marL="0" indent="0" algn="ctr">
              <a:lnSpc>
                <a:spcPct val="100000"/>
              </a:lnSpc>
              <a:buNone/>
            </a:pPr>
            <a:r>
              <a:rPr lang="en-US" sz="3200" b="1" dirty="0">
                <a:solidFill>
                  <a:srgbClr val="015DBB"/>
                </a:solidFill>
                <a:latin typeface="MiSans" pitchFamily="34" charset="0"/>
                <a:ea typeface="MiSans" pitchFamily="34" charset="-122"/>
                <a:cs typeface="MiSans" pitchFamily="34" charset="-120"/>
              </a:rPr>
              <a:t>03</a:t>
            </a:r>
            <a:endParaRPr lang="en-US" sz="1600" dirty="0"/>
          </a:p>
        </p:txBody>
      </p:sp>
      <p:sp>
        <p:nvSpPr>
          <p:cNvPr id="18" name="Text 7"/>
          <p:cNvSpPr/>
          <p:nvPr/>
        </p:nvSpPr>
        <p:spPr>
          <a:xfrm>
            <a:off x="2156460" y="3221355"/>
            <a:ext cx="6160135" cy="438150"/>
          </a:xfrm>
          <a:prstGeom prst="rect">
            <a:avLst/>
          </a:prstGeom>
          <a:noFill/>
          <a:ln/>
        </p:spPr>
        <p:txBody>
          <a:bodyPr wrap="square" lIns="0" tIns="0" rIns="0" bIns="0" rtlCol="0" anchor="t">
            <a:spAutoFit/>
          </a:bodyPr>
          <a:lstStyle/>
          <a:p>
            <a:pPr marL="0" indent="0" algn="l">
              <a:lnSpc>
                <a:spcPct val="100000"/>
              </a:lnSpc>
              <a:buNone/>
            </a:pPr>
            <a:r>
              <a:rPr lang="en-US" sz="2800" b="1" dirty="0">
                <a:solidFill>
                  <a:srgbClr val="404040"/>
                </a:solidFill>
                <a:latin typeface="MiSans" pitchFamily="34" charset="0"/>
                <a:ea typeface="MiSans" pitchFamily="34" charset="-122"/>
                <a:cs typeface="MiSans" pitchFamily="34" charset="-120"/>
              </a:rPr>
              <a:t>移动弯道超车</a:t>
            </a:r>
            <a:endParaRPr lang="en-US" sz="1600" dirty="0"/>
          </a:p>
        </p:txBody>
      </p:sp>
      <p:sp>
        <p:nvSpPr>
          <p:cNvPr id="19" name="Text 8"/>
          <p:cNvSpPr/>
          <p:nvPr/>
        </p:nvSpPr>
        <p:spPr>
          <a:xfrm>
            <a:off x="1202055" y="3855720"/>
            <a:ext cx="818515" cy="495300"/>
          </a:xfrm>
          <a:prstGeom prst="rect">
            <a:avLst/>
          </a:prstGeom>
          <a:noFill/>
          <a:ln/>
        </p:spPr>
        <p:txBody>
          <a:bodyPr wrap="square" lIns="91440" tIns="45720" rIns="91440" bIns="45720" rtlCol="0" anchor="t">
            <a:spAutoFit/>
          </a:bodyPr>
          <a:lstStyle/>
          <a:p>
            <a:pPr marL="0" indent="0" algn="ctr">
              <a:lnSpc>
                <a:spcPct val="100000"/>
              </a:lnSpc>
              <a:buNone/>
            </a:pPr>
            <a:r>
              <a:rPr lang="en-US" sz="3200" b="1" dirty="0">
                <a:solidFill>
                  <a:srgbClr val="015DBB"/>
                </a:solidFill>
                <a:latin typeface="MiSans" pitchFamily="34" charset="0"/>
                <a:ea typeface="MiSans" pitchFamily="34" charset="-122"/>
                <a:cs typeface="MiSans" pitchFamily="34" charset="-120"/>
              </a:rPr>
              <a:t>04</a:t>
            </a:r>
            <a:endParaRPr lang="en-US" sz="1600" dirty="0"/>
          </a:p>
        </p:txBody>
      </p:sp>
      <p:sp>
        <p:nvSpPr>
          <p:cNvPr id="20" name="Text 9"/>
          <p:cNvSpPr/>
          <p:nvPr/>
        </p:nvSpPr>
        <p:spPr>
          <a:xfrm>
            <a:off x="2156460" y="3914140"/>
            <a:ext cx="6160135" cy="438150"/>
          </a:xfrm>
          <a:prstGeom prst="rect">
            <a:avLst/>
          </a:prstGeom>
          <a:noFill/>
          <a:ln/>
        </p:spPr>
        <p:txBody>
          <a:bodyPr wrap="square" lIns="0" tIns="0" rIns="0" bIns="0" rtlCol="0" anchor="t">
            <a:spAutoFit/>
          </a:bodyPr>
          <a:lstStyle/>
          <a:p>
            <a:pPr marL="0" indent="0" algn="l">
              <a:lnSpc>
                <a:spcPct val="100000"/>
              </a:lnSpc>
              <a:buNone/>
            </a:pPr>
            <a:r>
              <a:rPr lang="en-US" sz="2800" b="1" dirty="0">
                <a:solidFill>
                  <a:srgbClr val="404040"/>
                </a:solidFill>
                <a:latin typeface="MiSans" pitchFamily="34" charset="0"/>
                <a:ea typeface="MiSans" pitchFamily="34" charset="-122"/>
                <a:cs typeface="MiSans" pitchFamily="34" charset="-120"/>
              </a:rPr>
              <a:t>算力崛起</a:t>
            </a:r>
            <a:endParaRPr lang="en-US" sz="1600" dirty="0"/>
          </a:p>
        </p:txBody>
      </p:sp>
      <p:sp>
        <p:nvSpPr>
          <p:cNvPr id="21" name="Text 10"/>
          <p:cNvSpPr/>
          <p:nvPr/>
        </p:nvSpPr>
        <p:spPr>
          <a:xfrm>
            <a:off x="1202055" y="4548505"/>
            <a:ext cx="818515" cy="495300"/>
          </a:xfrm>
          <a:prstGeom prst="rect">
            <a:avLst/>
          </a:prstGeom>
          <a:noFill/>
          <a:ln/>
        </p:spPr>
        <p:txBody>
          <a:bodyPr wrap="square" lIns="91440" tIns="45720" rIns="91440" bIns="45720" rtlCol="0" anchor="t">
            <a:spAutoFit/>
          </a:bodyPr>
          <a:lstStyle/>
          <a:p>
            <a:pPr marL="0" indent="0" algn="ctr">
              <a:lnSpc>
                <a:spcPct val="100000"/>
              </a:lnSpc>
              <a:buNone/>
            </a:pPr>
            <a:r>
              <a:rPr lang="en-US" sz="3200" b="1" dirty="0">
                <a:solidFill>
                  <a:srgbClr val="015DBB"/>
                </a:solidFill>
                <a:latin typeface="MiSans" pitchFamily="34" charset="0"/>
                <a:ea typeface="MiSans" pitchFamily="34" charset="-122"/>
                <a:cs typeface="MiSans" pitchFamily="34" charset="-120"/>
              </a:rPr>
              <a:t>05</a:t>
            </a:r>
            <a:endParaRPr lang="en-US" sz="1600" dirty="0"/>
          </a:p>
        </p:txBody>
      </p:sp>
      <p:sp>
        <p:nvSpPr>
          <p:cNvPr id="22" name="Text 11"/>
          <p:cNvSpPr/>
          <p:nvPr/>
        </p:nvSpPr>
        <p:spPr>
          <a:xfrm>
            <a:off x="2156460" y="4600575"/>
            <a:ext cx="6160135" cy="438150"/>
          </a:xfrm>
          <a:prstGeom prst="rect">
            <a:avLst/>
          </a:prstGeom>
          <a:noFill/>
          <a:ln/>
        </p:spPr>
        <p:txBody>
          <a:bodyPr wrap="square" lIns="0" tIns="0" rIns="0" bIns="0" rtlCol="0" anchor="t">
            <a:spAutoFit/>
          </a:bodyPr>
          <a:lstStyle/>
          <a:p>
            <a:pPr marL="0" indent="0" algn="l">
              <a:lnSpc>
                <a:spcPct val="100000"/>
              </a:lnSpc>
              <a:buNone/>
            </a:pPr>
            <a:r>
              <a:rPr lang="en-US" sz="2800" b="1" dirty="0">
                <a:solidFill>
                  <a:srgbClr val="404040"/>
                </a:solidFill>
                <a:latin typeface="MiSans" pitchFamily="34" charset="0"/>
                <a:ea typeface="MiSans" pitchFamily="34" charset="-122"/>
                <a:cs typeface="MiSans" pitchFamily="34" charset="-120"/>
              </a:rPr>
              <a:t>应用改变生活</a:t>
            </a:r>
            <a:endParaRPr lang="en-US" sz="1600" dirty="0"/>
          </a:p>
        </p:txBody>
      </p:sp>
      <p:sp>
        <p:nvSpPr>
          <p:cNvPr id="23" name="Text 12"/>
          <p:cNvSpPr/>
          <p:nvPr/>
        </p:nvSpPr>
        <p:spPr>
          <a:xfrm>
            <a:off x="1202055" y="5241290"/>
            <a:ext cx="818515" cy="495300"/>
          </a:xfrm>
          <a:prstGeom prst="rect">
            <a:avLst/>
          </a:prstGeom>
          <a:noFill/>
          <a:ln/>
        </p:spPr>
        <p:txBody>
          <a:bodyPr wrap="square" lIns="91440" tIns="45720" rIns="91440" bIns="45720" rtlCol="0" anchor="t">
            <a:spAutoFit/>
          </a:bodyPr>
          <a:lstStyle/>
          <a:p>
            <a:pPr marL="0" indent="0" algn="ctr">
              <a:lnSpc>
                <a:spcPct val="100000"/>
              </a:lnSpc>
              <a:buNone/>
            </a:pPr>
            <a:r>
              <a:rPr lang="en-US" sz="3200" b="1" dirty="0">
                <a:solidFill>
                  <a:srgbClr val="015DBB"/>
                </a:solidFill>
                <a:latin typeface="MiSans" pitchFamily="34" charset="0"/>
                <a:ea typeface="MiSans" pitchFamily="34" charset="-122"/>
                <a:cs typeface="MiSans" pitchFamily="34" charset="-120"/>
              </a:rPr>
              <a:t>06</a:t>
            </a:r>
            <a:endParaRPr lang="en-US" sz="1600" dirty="0"/>
          </a:p>
        </p:txBody>
      </p:sp>
      <p:sp>
        <p:nvSpPr>
          <p:cNvPr id="24" name="Text 13"/>
          <p:cNvSpPr/>
          <p:nvPr/>
        </p:nvSpPr>
        <p:spPr>
          <a:xfrm>
            <a:off x="2156460" y="5287010"/>
            <a:ext cx="6160135" cy="438150"/>
          </a:xfrm>
          <a:prstGeom prst="rect">
            <a:avLst/>
          </a:prstGeom>
          <a:noFill/>
          <a:ln/>
        </p:spPr>
        <p:txBody>
          <a:bodyPr wrap="square" lIns="0" tIns="0" rIns="0" bIns="0" rtlCol="0" anchor="t">
            <a:spAutoFit/>
          </a:bodyPr>
          <a:lstStyle/>
          <a:p>
            <a:pPr marL="0" indent="0" algn="l">
              <a:lnSpc>
                <a:spcPct val="100000"/>
              </a:lnSpc>
              <a:buNone/>
            </a:pPr>
            <a:r>
              <a:rPr lang="en-US" sz="2800" b="1" dirty="0">
                <a:solidFill>
                  <a:srgbClr val="404040"/>
                </a:solidFill>
                <a:latin typeface="MiSans" pitchFamily="34" charset="0"/>
                <a:ea typeface="MiSans" pitchFamily="34" charset="-122"/>
                <a:cs typeface="MiSans" pitchFamily="34" charset="-120"/>
              </a:rPr>
              <a:t>未来已来</a:t>
            </a:r>
            <a:endParaRPr lang="en-US" sz="1600" dirty="0"/>
          </a:p>
        </p:txBody>
      </p:sp>
    </p:spTree>
  </p:cSld>
  <p:clrMapOvr>
    <a:masterClrMapping/>
  </p:clrMapOvr>
  <p:transition>
    <p:wipe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a:effectLst/>
      </p:bgPr>
    </p:bg>
    <p:spTree>
      <p:nvGrpSpPr>
        <p:cNvPr id="1" name=""/>
        <p:cNvGrpSpPr/>
        <p:nvPr/>
      </p:nvGrpSpPr>
      <p:grpSpPr>
        <a:xfrm>
          <a:off x="0" y="0"/>
          <a:ext cx="0" cy="0"/>
          <a:chOff x="0" y="0"/>
          <a:chExt cx="0" cy="0"/>
        </a:xfrm>
      </p:grpSpPr>
      <p:pic>
        <p:nvPicPr>
          <p:cNvPr id="2" name="Image 0" descr="https://kimi-img.moonshot.cn/pub/slides/slides_tmpl/image/25-09-08-12:55:50-d2v63llnfo2stf9dk520.png"/>
          <p:cNvPicPr>
            <a:picLocks noChangeAspect="1"/>
          </p:cNvPicPr>
          <p:nvPr/>
        </p:nvPicPr>
        <p:blipFill>
          <a:blip r:embed="rId3"/>
          <a:stretch>
            <a:fillRect/>
          </a:stretch>
        </p:blipFill>
        <p:spPr>
          <a:xfrm>
            <a:off x="867410" y="1814830"/>
            <a:ext cx="4900930" cy="4224655"/>
          </a:xfrm>
          <a:prstGeom prst="rect">
            <a:avLst/>
          </a:prstGeom>
        </p:spPr>
      </p:pic>
      <p:sp>
        <p:nvSpPr>
          <p:cNvPr id="3" name="Text 0"/>
          <p:cNvSpPr/>
          <p:nvPr/>
        </p:nvSpPr>
        <p:spPr>
          <a:xfrm>
            <a:off x="595630" y="525145"/>
            <a:ext cx="7004685" cy="552450"/>
          </a:xfrm>
          <a:prstGeom prst="rect">
            <a:avLst/>
          </a:prstGeom>
          <a:noFill/>
          <a:ln/>
        </p:spPr>
        <p:txBody>
          <a:bodyPr wrap="square" lIns="91440" tIns="45720" rIns="91440" bIns="45720" rtlCol="0" anchor="t">
            <a:spAutoFit/>
          </a:bodyPr>
          <a:lstStyle/>
          <a:p>
            <a:pPr marL="0" indent="0" algn="l">
              <a:lnSpc>
                <a:spcPct val="100000"/>
              </a:lnSpc>
              <a:buNone/>
            </a:pPr>
            <a:r>
              <a:rPr lang="en-US" sz="3600" b="1" dirty="0">
                <a:solidFill>
                  <a:srgbClr val="015DBB"/>
                </a:solidFill>
                <a:latin typeface="MiSans" pitchFamily="34" charset="0"/>
                <a:ea typeface="MiSans" pitchFamily="34" charset="-122"/>
                <a:cs typeface="MiSans" pitchFamily="34" charset="-120"/>
              </a:rPr>
              <a:t>算力网络迈向万亿级市场</a:t>
            </a:r>
            <a:endParaRPr lang="en-US" sz="1600" dirty="0"/>
          </a:p>
        </p:txBody>
      </p:sp>
      <p:pic>
        <p:nvPicPr>
          <p:cNvPr id="4" name="Image 1" descr="https://kimi-img.moonshot.cn/pub/slides/slides_tmpl/image/25-09-08-12:55:42-d2v63jlnfo2stf9dk4rg.png"/>
          <p:cNvPicPr>
            <a:picLocks noChangeAspect="1"/>
          </p:cNvPicPr>
          <p:nvPr/>
        </p:nvPicPr>
        <p:blipFill>
          <a:blip r:embed="rId4"/>
          <a:stretch>
            <a:fillRect/>
          </a:stretch>
        </p:blipFill>
        <p:spPr>
          <a:xfrm>
            <a:off x="15240" y="487045"/>
            <a:ext cx="579755" cy="652145"/>
          </a:xfrm>
          <a:prstGeom prst="rect">
            <a:avLst/>
          </a:prstGeom>
        </p:spPr>
      </p:pic>
      <p:pic>
        <p:nvPicPr>
          <p:cNvPr id="5" name="Image 2" descr="https://kimi-img.moonshot.cn/pub/slides/slides_tmpl/image/25-09-08-12:55:50-d2v63llnfo2stf9dk520.png"/>
          <p:cNvPicPr>
            <a:picLocks noChangeAspect="1"/>
          </p:cNvPicPr>
          <p:nvPr/>
        </p:nvPicPr>
        <p:blipFill>
          <a:blip r:embed="rId3"/>
          <a:stretch>
            <a:fillRect/>
          </a:stretch>
        </p:blipFill>
        <p:spPr>
          <a:xfrm>
            <a:off x="6308090" y="1814830"/>
            <a:ext cx="4900930" cy="4224655"/>
          </a:xfrm>
          <a:prstGeom prst="rect">
            <a:avLst/>
          </a:prstGeom>
        </p:spPr>
      </p:pic>
      <p:sp>
        <p:nvSpPr>
          <p:cNvPr id="6" name="Text 1"/>
          <p:cNvSpPr/>
          <p:nvPr/>
        </p:nvSpPr>
        <p:spPr>
          <a:xfrm>
            <a:off x="1282065" y="2446020"/>
            <a:ext cx="4243070" cy="368300"/>
          </a:xfrm>
          <a:prstGeom prst="rect">
            <a:avLst/>
          </a:prstGeom>
          <a:noFill/>
          <a:ln/>
        </p:spPr>
        <p:txBody>
          <a:bodyPr wrap="square" lIns="91440" tIns="45720" rIns="91440" bIns="45720" rtlCol="0" anchor="t">
            <a:spAutoFit/>
          </a:bodyPr>
          <a:lstStyle/>
          <a:p>
            <a:pPr marL="0" indent="0" algn="ctr">
              <a:lnSpc>
                <a:spcPct val="100000"/>
              </a:lnSpc>
              <a:buNone/>
            </a:pPr>
            <a:r>
              <a:rPr lang="en-US" sz="2400" b="1" dirty="0">
                <a:solidFill>
                  <a:srgbClr val="000000"/>
                </a:solidFill>
                <a:latin typeface="MiSans" pitchFamily="34" charset="0"/>
                <a:ea typeface="MiSans" pitchFamily="34" charset="-122"/>
                <a:cs typeface="MiSans" pitchFamily="34" charset="-120"/>
              </a:rPr>
              <a:t>算力产业的发展</a:t>
            </a:r>
            <a:endParaRPr lang="en-US" sz="1600" dirty="0"/>
          </a:p>
        </p:txBody>
      </p:sp>
      <p:sp>
        <p:nvSpPr>
          <p:cNvPr id="7" name="Text 2"/>
          <p:cNvSpPr/>
          <p:nvPr/>
        </p:nvSpPr>
        <p:spPr>
          <a:xfrm>
            <a:off x="1281430" y="3121660"/>
            <a:ext cx="4072255" cy="1097161"/>
          </a:xfrm>
          <a:prstGeom prst="rect">
            <a:avLst/>
          </a:prstGeom>
          <a:noFill/>
          <a:ln/>
        </p:spPr>
        <p:txBody>
          <a:bodyPr wrap="square" lIns="91440" tIns="45720" rIns="91440" bIns="45720" rtlCol="0" anchor="t">
            <a:spAutoFit/>
          </a:bodyPr>
          <a:lstStyle/>
          <a:p>
            <a:pPr marL="0" indent="0" algn="just">
              <a:lnSpc>
                <a:spcPct val="150000"/>
              </a:lnSpc>
              <a:buNone/>
            </a:pPr>
            <a:r>
              <a:rPr lang="en-US" sz="1600" dirty="0">
                <a:solidFill>
                  <a:srgbClr val="404040"/>
                </a:solidFill>
                <a:latin typeface="MiSans" pitchFamily="34" charset="0"/>
                <a:ea typeface="MiSans" pitchFamily="34" charset="-122"/>
                <a:cs typeface="MiSans" pitchFamily="34" charset="-120"/>
              </a:rPr>
              <a:t>中国信通院预测，到2026年，中国算力核心产业规模将突破万亿元，年复合增速保持20%，显示出算力产业的巨大潜力。</a:t>
            </a:r>
            <a:endParaRPr lang="en-US" sz="1600" dirty="0"/>
          </a:p>
        </p:txBody>
      </p:sp>
      <p:sp>
        <p:nvSpPr>
          <p:cNvPr id="8" name="Text 3"/>
          <p:cNvSpPr/>
          <p:nvPr/>
        </p:nvSpPr>
        <p:spPr>
          <a:xfrm>
            <a:off x="6722745" y="2446020"/>
            <a:ext cx="4243070" cy="368300"/>
          </a:xfrm>
          <a:prstGeom prst="rect">
            <a:avLst/>
          </a:prstGeom>
          <a:noFill/>
          <a:ln/>
        </p:spPr>
        <p:txBody>
          <a:bodyPr wrap="square" lIns="91440" tIns="45720" rIns="91440" bIns="45720" rtlCol="0" anchor="t">
            <a:spAutoFit/>
          </a:bodyPr>
          <a:lstStyle/>
          <a:p>
            <a:pPr marL="0" indent="0" algn="ctr">
              <a:lnSpc>
                <a:spcPct val="100000"/>
              </a:lnSpc>
              <a:buNone/>
            </a:pPr>
            <a:r>
              <a:rPr lang="en-US" sz="2400" b="1" dirty="0">
                <a:solidFill>
                  <a:srgbClr val="000000"/>
                </a:solidFill>
                <a:latin typeface="MiSans" pitchFamily="34" charset="0"/>
                <a:ea typeface="MiSans" pitchFamily="34" charset="-122"/>
                <a:cs typeface="MiSans" pitchFamily="34" charset="-120"/>
              </a:rPr>
              <a:t>算力网络的重要性</a:t>
            </a:r>
            <a:endParaRPr lang="en-US" sz="1600" dirty="0"/>
          </a:p>
        </p:txBody>
      </p:sp>
      <p:sp>
        <p:nvSpPr>
          <p:cNvPr id="9" name="Text 4"/>
          <p:cNvSpPr/>
          <p:nvPr/>
        </p:nvSpPr>
        <p:spPr>
          <a:xfrm>
            <a:off x="6722110" y="3121660"/>
            <a:ext cx="4072255" cy="1097161"/>
          </a:xfrm>
          <a:prstGeom prst="rect">
            <a:avLst/>
          </a:prstGeom>
          <a:noFill/>
          <a:ln/>
        </p:spPr>
        <p:txBody>
          <a:bodyPr wrap="square" lIns="91440" tIns="45720" rIns="91440" bIns="45720" rtlCol="0" anchor="t">
            <a:spAutoFit/>
          </a:bodyPr>
          <a:lstStyle/>
          <a:p>
            <a:pPr marL="0" indent="0" algn="just">
              <a:lnSpc>
                <a:spcPct val="150000"/>
              </a:lnSpc>
              <a:buNone/>
            </a:pPr>
            <a:r>
              <a:rPr lang="en-US" sz="1600" dirty="0">
                <a:solidFill>
                  <a:srgbClr val="404040"/>
                </a:solidFill>
                <a:latin typeface="MiSans" pitchFamily="34" charset="0"/>
                <a:ea typeface="MiSans" pitchFamily="34" charset="-122"/>
                <a:cs typeface="MiSans" pitchFamily="34" charset="-120"/>
              </a:rPr>
              <a:t>算力网络作为数字经济的基础设施，将为人工智能、大数据等新兴技术提供强大的计算支持，推动经济社会的数字化转型。</a:t>
            </a:r>
            <a:endParaRPr lang="en-US" sz="1600" dirty="0"/>
          </a:p>
        </p:txBody>
      </p:sp>
    </p:spTree>
  </p:cSld>
  <p:clrMapOvr>
    <a:masterClrMapping/>
  </p:clrMapOvr>
  <p:transition>
    <p:wipe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0" descr="https://kimi-img.moonshot.cn/pub/slides/slides_tmpl/image/25-09-08-12:55:43-d2v63jtnfo2stf9dk4tg.png"/>
          <p:cNvPicPr>
            <a:picLocks noChangeAspect="1"/>
          </p:cNvPicPr>
          <p:nvPr/>
        </p:nvPicPr>
        <p:blipFill>
          <a:blip r:embed="rId3"/>
          <a:stretch>
            <a:fillRect/>
          </a:stretch>
        </p:blipFill>
        <p:spPr>
          <a:xfrm>
            <a:off x="1312432" y="1528445"/>
            <a:ext cx="9950823" cy="3451860"/>
          </a:xfrm>
          <a:prstGeom prst="rect">
            <a:avLst/>
          </a:prstGeom>
        </p:spPr>
      </p:pic>
      <p:sp>
        <p:nvSpPr>
          <p:cNvPr id="3" name="Shape 0"/>
          <p:cNvSpPr/>
          <p:nvPr/>
        </p:nvSpPr>
        <p:spPr>
          <a:xfrm flipV="1">
            <a:off x="205998" y="5200433"/>
            <a:ext cx="6159468" cy="1255846"/>
          </a:xfrm>
          <a:prstGeom prst="ellipse">
            <a:avLst/>
          </a:prstGeom>
          <a:solidFill>
            <a:srgbClr val="FBFBFB">
              <a:alpha val="12941"/>
            </a:srgbClr>
          </a:solidFill>
          <a:ln/>
        </p:spPr>
      </p:sp>
      <p:sp>
        <p:nvSpPr>
          <p:cNvPr id="4" name="Text 1"/>
          <p:cNvSpPr/>
          <p:nvPr/>
        </p:nvSpPr>
        <p:spPr>
          <a:xfrm>
            <a:off x="205998" y="5200433"/>
            <a:ext cx="6159468" cy="1255846"/>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5" name="Shape 2"/>
          <p:cNvSpPr/>
          <p:nvPr/>
        </p:nvSpPr>
        <p:spPr>
          <a:xfrm flipV="1">
            <a:off x="1916862" y="5436404"/>
            <a:ext cx="2737740" cy="406066"/>
          </a:xfrm>
          <a:prstGeom prst="ellipse">
            <a:avLst/>
          </a:prstGeom>
          <a:solidFill>
            <a:srgbClr val="FBFBFB">
              <a:alpha val="70980"/>
            </a:srgbClr>
          </a:solidFill>
          <a:ln/>
        </p:spPr>
      </p:sp>
      <p:sp>
        <p:nvSpPr>
          <p:cNvPr id="6" name="Text 3"/>
          <p:cNvSpPr/>
          <p:nvPr/>
        </p:nvSpPr>
        <p:spPr>
          <a:xfrm>
            <a:off x="1916862" y="5436404"/>
            <a:ext cx="2737740" cy="406066"/>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9" name="Text 4"/>
          <p:cNvSpPr/>
          <p:nvPr/>
        </p:nvSpPr>
        <p:spPr>
          <a:xfrm>
            <a:off x="595630" y="487045"/>
            <a:ext cx="7004685" cy="646331"/>
          </a:xfrm>
          <a:prstGeom prst="rect">
            <a:avLst/>
          </a:prstGeom>
          <a:noFill/>
          <a:ln/>
        </p:spPr>
        <p:txBody>
          <a:bodyPr wrap="square" lIns="91440" tIns="45720" rIns="91440" bIns="45720" rtlCol="0" anchor="t">
            <a:spAutoFit/>
          </a:bodyPr>
          <a:lstStyle/>
          <a:p>
            <a:pPr marL="0" indent="0" algn="l">
              <a:lnSpc>
                <a:spcPct val="100000"/>
              </a:lnSpc>
              <a:buNone/>
            </a:pPr>
            <a:r>
              <a:rPr lang="zh-CN" altLang="en-US" sz="3600" b="1" dirty="0" smtClean="0">
                <a:solidFill>
                  <a:srgbClr val="015DBB"/>
                </a:solidFill>
                <a:latin typeface="MiSans" pitchFamily="34" charset="0"/>
                <a:ea typeface="MiSans" pitchFamily="34" charset="-122"/>
                <a:cs typeface="MiSans" pitchFamily="34" charset="-120"/>
              </a:rPr>
              <a:t>结语</a:t>
            </a:r>
            <a:endParaRPr lang="en-US" sz="1600" dirty="0"/>
          </a:p>
        </p:txBody>
      </p:sp>
      <p:pic>
        <p:nvPicPr>
          <p:cNvPr id="10" name="Image 3" descr="https://kimi-img.moonshot.cn/pub/slides/slides_tmpl/image/25-09-08-12:55:42-d2v63jlnfo2stf9dk4rg.png"/>
          <p:cNvPicPr>
            <a:picLocks noChangeAspect="1"/>
          </p:cNvPicPr>
          <p:nvPr/>
        </p:nvPicPr>
        <p:blipFill>
          <a:blip r:embed="rId4"/>
          <a:stretch>
            <a:fillRect/>
          </a:stretch>
        </p:blipFill>
        <p:spPr>
          <a:xfrm>
            <a:off x="15240" y="487045"/>
            <a:ext cx="579755" cy="652145"/>
          </a:xfrm>
          <a:prstGeom prst="rect">
            <a:avLst/>
          </a:prstGeom>
        </p:spPr>
      </p:pic>
      <p:pic>
        <p:nvPicPr>
          <p:cNvPr id="11" name="Image 4" descr="https://kimi-img.moonshot.cn/pub/slides/slides_tmpl/image/25-09-08-12:55:41-d2v63jdnfo2stf9dk4q0.png"/>
          <p:cNvPicPr>
            <a:picLocks noChangeAspect="1"/>
          </p:cNvPicPr>
          <p:nvPr/>
        </p:nvPicPr>
        <p:blipFill>
          <a:blip r:embed="rId5"/>
          <a:stretch>
            <a:fillRect/>
          </a:stretch>
        </p:blipFill>
        <p:spPr>
          <a:xfrm>
            <a:off x="0" y="5812155"/>
            <a:ext cx="12192635" cy="1045845"/>
          </a:xfrm>
          <a:prstGeom prst="rect">
            <a:avLst/>
          </a:prstGeom>
        </p:spPr>
      </p:pic>
      <p:sp>
        <p:nvSpPr>
          <p:cNvPr id="12" name="Text 5"/>
          <p:cNvSpPr/>
          <p:nvPr/>
        </p:nvSpPr>
        <p:spPr>
          <a:xfrm>
            <a:off x="1916862" y="2411873"/>
            <a:ext cx="8627632" cy="1815882"/>
          </a:xfrm>
          <a:prstGeom prst="rect">
            <a:avLst/>
          </a:prstGeom>
          <a:noFill/>
          <a:ln/>
        </p:spPr>
        <p:txBody>
          <a:bodyPr wrap="square" lIns="91440" tIns="45720" rIns="91440" bIns="45720" rtlCol="0" anchor="t">
            <a:spAutoFit/>
          </a:bodyPr>
          <a:lstStyle/>
          <a:p>
            <a:pPr algn="just"/>
            <a:r>
              <a:rPr lang="zh-CN" altLang="en-US" sz="2800" b="1" dirty="0" smtClean="0">
                <a:solidFill>
                  <a:srgbClr val="015DBB"/>
                </a:solidFill>
                <a:latin typeface="黑体" pitchFamily="49" charset="-122"/>
                <a:ea typeface="黑体" pitchFamily="49" charset="-122"/>
                <a:cs typeface="MiSans" pitchFamily="34" charset="-120"/>
              </a:rPr>
              <a:t>    数据的背后，是我们祖国的日益强大，是无数奋斗者的辛勤汗水。老师希望大家今后都能用好信息技术，保持好奇之心，去发现、去记录、去讲述更多属于我们中国的、伟大的数据故事。</a:t>
            </a:r>
            <a:endParaRPr lang="en-US" sz="1600" dirty="0">
              <a:latin typeface="黑体" pitchFamily="49" charset="-122"/>
              <a:ea typeface="黑体" pitchFamily="49" charset="-122"/>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Slide 21">
    <p:bg>
      <p:bgPr>
        <a:solidFill>
          <a:srgbClr val="FFFFFF"/>
        </a:solidFill>
        <a:effectLst/>
      </p:bgPr>
    </p:bg>
    <p:spTree>
      <p:nvGrpSpPr>
        <p:cNvPr id="1" name=""/>
        <p:cNvGrpSpPr/>
        <p:nvPr/>
      </p:nvGrpSpPr>
      <p:grpSpPr>
        <a:xfrm>
          <a:off x="0" y="0"/>
          <a:ext cx="0" cy="0"/>
          <a:chOff x="0" y="0"/>
          <a:chExt cx="0" cy="0"/>
        </a:xfrm>
      </p:grpSpPr>
      <p:pic>
        <p:nvPicPr>
          <p:cNvPr id="2" name="Image 0" descr="https://kimi-img.moonshot.cn/pub/slides/slides_tmpl/image/25-09-08-12:55:42-d2v63jlnfo2stf9dk4s0.jpg"/>
          <p:cNvPicPr>
            <a:picLocks noChangeAspect="1"/>
          </p:cNvPicPr>
          <p:nvPr/>
        </p:nvPicPr>
        <p:blipFill>
          <a:blip r:embed="rId3"/>
          <a:srcRect l="6625" t="8858" r="11055" b="15857"/>
          <a:stretch/>
        </p:blipFill>
        <p:spPr>
          <a:xfrm rot="21600000">
            <a:off x="-21590" y="0"/>
            <a:ext cx="12213590" cy="6870700"/>
          </a:xfrm>
          <a:prstGeom prst="rect">
            <a:avLst/>
          </a:prstGeom>
        </p:spPr>
      </p:pic>
      <p:sp>
        <p:nvSpPr>
          <p:cNvPr id="3" name="Text 0"/>
          <p:cNvSpPr/>
          <p:nvPr/>
        </p:nvSpPr>
        <p:spPr>
          <a:xfrm>
            <a:off x="613410" y="2195830"/>
            <a:ext cx="7026275" cy="1446550"/>
          </a:xfrm>
          <a:prstGeom prst="rect">
            <a:avLst/>
          </a:prstGeom>
          <a:noFill/>
          <a:ln/>
        </p:spPr>
        <p:txBody>
          <a:bodyPr wrap="square" lIns="91440" tIns="45720" rIns="91440" bIns="45720" rtlCol="0" anchor="t">
            <a:spAutoFit/>
          </a:bodyPr>
          <a:lstStyle/>
          <a:p>
            <a:pPr marL="0" indent="0" algn="just">
              <a:lnSpc>
                <a:spcPct val="100000"/>
              </a:lnSpc>
              <a:buNone/>
            </a:pPr>
            <a:r>
              <a:rPr lang="en-US" sz="8800" dirty="0" err="1" smtClean="0">
                <a:solidFill>
                  <a:srgbClr val="015DBB"/>
                </a:solidFill>
                <a:latin typeface="MiSans" pitchFamily="34" charset="0"/>
                <a:ea typeface="MiSans" pitchFamily="34" charset="-122"/>
                <a:cs typeface="MiSans" pitchFamily="34" charset="-120"/>
              </a:rPr>
              <a:t>感谢观看</a:t>
            </a:r>
            <a:endParaRPr lang="en-US" sz="1600" dirty="0"/>
          </a:p>
        </p:txBody>
      </p:sp>
      <p:sp>
        <p:nvSpPr>
          <p:cNvPr id="4" name="Text 1"/>
          <p:cNvSpPr/>
          <p:nvPr/>
        </p:nvSpPr>
        <p:spPr>
          <a:xfrm>
            <a:off x="770890" y="3501390"/>
            <a:ext cx="4716780" cy="368300"/>
          </a:xfrm>
          <a:prstGeom prst="rect">
            <a:avLst/>
          </a:prstGeom>
          <a:noFill/>
          <a:ln/>
        </p:spPr>
        <p:txBody>
          <a:bodyPr wrap="square" lIns="91440" tIns="45720" rIns="91440" bIns="45720" rtlCol="0" anchor="t">
            <a:spAutoFit/>
          </a:bodyPr>
          <a:lstStyle/>
          <a:p>
            <a:pPr marL="0" indent="0" algn="just">
              <a:lnSpc>
                <a:spcPct val="100000"/>
              </a:lnSpc>
              <a:buNone/>
            </a:pPr>
            <a:r>
              <a:rPr lang="en-US" sz="2400" dirty="0">
                <a:solidFill>
                  <a:srgbClr val="015DBB"/>
                </a:solidFill>
                <a:latin typeface="MiSans" pitchFamily="34" charset="0"/>
                <a:ea typeface="MiSans" pitchFamily="34" charset="-122"/>
                <a:cs typeface="MiSans" pitchFamily="34" charset="-120"/>
              </a:rPr>
              <a:t>THANK YOU FOR WATCHING</a:t>
            </a:r>
            <a:endParaRPr lang="en-US" sz="1600" dirty="0"/>
          </a:p>
        </p:txBody>
      </p:sp>
      <p:pic>
        <p:nvPicPr>
          <p:cNvPr id="5" name="Image 1" descr="https://kimi-img.moonshot.cn/pub/slides/slides_tmpl/image/25-09-08-12:55:40-d2v63j5nfo2stf9dk4m0.png"/>
          <p:cNvPicPr>
            <a:picLocks noChangeAspect="1"/>
          </p:cNvPicPr>
          <p:nvPr/>
        </p:nvPicPr>
        <p:blipFill>
          <a:blip r:embed="rId4"/>
          <a:stretch>
            <a:fillRect/>
          </a:stretch>
        </p:blipFill>
        <p:spPr>
          <a:xfrm>
            <a:off x="758190" y="1730375"/>
            <a:ext cx="6468110" cy="298450"/>
          </a:xfrm>
          <a:prstGeom prst="rect">
            <a:avLst/>
          </a:prstGeom>
        </p:spPr>
      </p:pic>
      <p:sp>
        <p:nvSpPr>
          <p:cNvPr id="6" name="Shape 2"/>
          <p:cNvSpPr/>
          <p:nvPr/>
        </p:nvSpPr>
        <p:spPr>
          <a:xfrm>
            <a:off x="863600" y="4795520"/>
            <a:ext cx="2179320" cy="502920"/>
          </a:xfrm>
          <a:prstGeom prst="roundRect">
            <a:avLst>
              <a:gd name="adj" fmla="val 50000"/>
            </a:avLst>
          </a:prstGeom>
          <a:solidFill>
            <a:srgbClr val="015DBB"/>
          </a:solidFill>
          <a:ln/>
        </p:spPr>
      </p:sp>
      <p:sp>
        <p:nvSpPr>
          <p:cNvPr id="7" name="Text 3"/>
          <p:cNvSpPr/>
          <p:nvPr/>
        </p:nvSpPr>
        <p:spPr>
          <a:xfrm>
            <a:off x="863600" y="4795520"/>
            <a:ext cx="2179320" cy="502920"/>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8" name="Text 4"/>
          <p:cNvSpPr/>
          <p:nvPr/>
        </p:nvSpPr>
        <p:spPr>
          <a:xfrm>
            <a:off x="828675" y="4847590"/>
            <a:ext cx="2249805" cy="400110"/>
          </a:xfrm>
          <a:prstGeom prst="rect">
            <a:avLst/>
          </a:prstGeom>
          <a:noFill/>
          <a:ln/>
        </p:spPr>
        <p:txBody>
          <a:bodyPr wrap="square" lIns="91440" tIns="45720" rIns="91440" bIns="45720" rtlCol="0" anchor="t">
            <a:spAutoFit/>
          </a:bodyPr>
          <a:lstStyle/>
          <a:p>
            <a:pPr marL="0" indent="0" algn="ctr">
              <a:lnSpc>
                <a:spcPct val="100000"/>
              </a:lnSpc>
              <a:buNone/>
            </a:pPr>
            <a:r>
              <a:rPr lang="zh-CN" altLang="en-US" sz="2000" b="1" dirty="0" smtClean="0">
                <a:solidFill>
                  <a:srgbClr val="FFFFFF"/>
                </a:solidFill>
                <a:latin typeface="MiSans" pitchFamily="34" charset="0"/>
                <a:ea typeface="MiSans" pitchFamily="34" charset="-122"/>
                <a:cs typeface="MiSans" pitchFamily="34" charset="-120"/>
              </a:rPr>
              <a:t>教师</a:t>
            </a:r>
            <a:r>
              <a:rPr lang="en-US" sz="2000" b="1" dirty="0" smtClean="0">
                <a:solidFill>
                  <a:srgbClr val="FFFFFF"/>
                </a:solidFill>
                <a:latin typeface="MiSans" pitchFamily="34" charset="0"/>
                <a:ea typeface="MiSans" pitchFamily="34" charset="-122"/>
                <a:cs typeface="MiSans" pitchFamily="34" charset="-120"/>
              </a:rPr>
              <a:t>:</a:t>
            </a:r>
            <a:r>
              <a:rPr lang="zh-CN" altLang="en-US" sz="2000" b="1" dirty="0" smtClean="0">
                <a:solidFill>
                  <a:srgbClr val="FFFFFF"/>
                </a:solidFill>
                <a:latin typeface="MiSans" pitchFamily="34" charset="0"/>
                <a:ea typeface="MiSans" pitchFamily="34" charset="-122"/>
                <a:cs typeface="MiSans" pitchFamily="34" charset="-120"/>
              </a:rPr>
              <a:t>赵金波</a:t>
            </a:r>
            <a:endParaRPr lang="en-US" sz="1600" dirty="0"/>
          </a:p>
        </p:txBody>
      </p:sp>
      <p:sp>
        <p:nvSpPr>
          <p:cNvPr id="9" name="Shape 5"/>
          <p:cNvSpPr/>
          <p:nvPr/>
        </p:nvSpPr>
        <p:spPr>
          <a:xfrm>
            <a:off x="3519170" y="4795520"/>
            <a:ext cx="2179320" cy="502920"/>
          </a:xfrm>
          <a:prstGeom prst="roundRect">
            <a:avLst>
              <a:gd name="adj" fmla="val 50000"/>
            </a:avLst>
          </a:prstGeom>
          <a:solidFill>
            <a:srgbClr val="015DBB"/>
          </a:solidFill>
          <a:ln/>
        </p:spPr>
      </p:sp>
      <p:sp>
        <p:nvSpPr>
          <p:cNvPr id="10" name="Text 6"/>
          <p:cNvSpPr/>
          <p:nvPr/>
        </p:nvSpPr>
        <p:spPr>
          <a:xfrm>
            <a:off x="3519170" y="4795520"/>
            <a:ext cx="2179320" cy="502920"/>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1" name="Text 7"/>
          <p:cNvSpPr/>
          <p:nvPr/>
        </p:nvSpPr>
        <p:spPr>
          <a:xfrm>
            <a:off x="3484245" y="4847590"/>
            <a:ext cx="2249805" cy="400110"/>
          </a:xfrm>
          <a:prstGeom prst="rect">
            <a:avLst/>
          </a:prstGeom>
          <a:noFill/>
          <a:ln/>
        </p:spPr>
        <p:txBody>
          <a:bodyPr wrap="square" lIns="91440" tIns="45720" rIns="91440" bIns="45720" rtlCol="0" anchor="t">
            <a:spAutoFit/>
          </a:bodyPr>
          <a:lstStyle/>
          <a:p>
            <a:pPr marL="0" indent="0" algn="ctr">
              <a:lnSpc>
                <a:spcPct val="100000"/>
              </a:lnSpc>
              <a:buNone/>
            </a:pPr>
            <a:r>
              <a:rPr lang="en-US" sz="2000" b="1" dirty="0">
                <a:solidFill>
                  <a:srgbClr val="FFFFFF"/>
                </a:solidFill>
                <a:latin typeface="MiSans" pitchFamily="34" charset="0"/>
                <a:ea typeface="MiSans" pitchFamily="34" charset="-122"/>
                <a:cs typeface="MiSans" pitchFamily="34" charset="-120"/>
              </a:rPr>
              <a:t>时间:</a:t>
            </a:r>
            <a:r>
              <a:rPr lang="en-US" sz="2000" b="1" dirty="0" smtClean="0">
                <a:solidFill>
                  <a:srgbClr val="FFFFFF"/>
                </a:solidFill>
                <a:latin typeface="MiSans" pitchFamily="34" charset="0"/>
                <a:ea typeface="MiSans" pitchFamily="34" charset="-122"/>
                <a:cs typeface="MiSans" pitchFamily="34" charset="-120"/>
              </a:rPr>
              <a:t>2025/09/19</a:t>
            </a:r>
            <a:endParaRPr lang="en-US" sz="1600" dirty="0"/>
          </a:p>
        </p:txBody>
      </p:sp>
      <p:pic>
        <p:nvPicPr>
          <p:cNvPr id="12" name="Image 2" descr="https://kimi-img.moonshot.cn/pub/slides/slides_tmpl/image/25-09-08-12:55:57-d2v63ndnfo2stf9dk540.png"/>
          <p:cNvPicPr>
            <a:picLocks noChangeAspect="1"/>
          </p:cNvPicPr>
          <p:nvPr/>
        </p:nvPicPr>
        <p:blipFill>
          <a:blip r:embed="rId5"/>
          <a:srcRect t="22162"/>
          <a:stretch/>
        </p:blipFill>
        <p:spPr>
          <a:xfrm>
            <a:off x="7364095" y="1974850"/>
            <a:ext cx="4268470" cy="3323590"/>
          </a:xfrm>
          <a:prstGeom prst="rect">
            <a:avLst/>
          </a:prstGeom>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a:effectLst/>
      </p:bgPr>
    </p:bg>
    <p:spTree>
      <p:nvGrpSpPr>
        <p:cNvPr id="1" name=""/>
        <p:cNvGrpSpPr/>
        <p:nvPr/>
      </p:nvGrpSpPr>
      <p:grpSpPr>
        <a:xfrm>
          <a:off x="0" y="0"/>
          <a:ext cx="0" cy="0"/>
          <a:chOff x="0" y="0"/>
          <a:chExt cx="0" cy="0"/>
        </a:xfrm>
      </p:grpSpPr>
      <p:pic>
        <p:nvPicPr>
          <p:cNvPr id="2" name="Image 0" descr="https://kimi-img.moonshot.cn/pub/slides/slides_tmpl/image/25-09-08-12:55:41-d2v63jdnfo2stf9dk4q0.png"/>
          <p:cNvPicPr>
            <a:picLocks noChangeAspect="1"/>
          </p:cNvPicPr>
          <p:nvPr/>
        </p:nvPicPr>
        <p:blipFill>
          <a:blip r:embed="rId3"/>
          <a:stretch>
            <a:fillRect/>
          </a:stretch>
        </p:blipFill>
        <p:spPr>
          <a:xfrm>
            <a:off x="0" y="4660265"/>
            <a:ext cx="12192635" cy="2197735"/>
          </a:xfrm>
          <a:prstGeom prst="rect">
            <a:avLst/>
          </a:prstGeom>
        </p:spPr>
      </p:pic>
      <p:sp>
        <p:nvSpPr>
          <p:cNvPr id="3" name="Text 0"/>
          <p:cNvSpPr/>
          <p:nvPr/>
        </p:nvSpPr>
        <p:spPr>
          <a:xfrm>
            <a:off x="3332163" y="3239770"/>
            <a:ext cx="5956935" cy="749300"/>
          </a:xfrm>
          <a:prstGeom prst="rect">
            <a:avLst/>
          </a:prstGeom>
          <a:noFill/>
          <a:ln/>
        </p:spPr>
        <p:txBody>
          <a:bodyPr wrap="square" lIns="91440" tIns="45720" rIns="91440" bIns="45720" rtlCol="0" anchor="t">
            <a:spAutoFit/>
          </a:bodyPr>
          <a:lstStyle/>
          <a:p>
            <a:pPr marL="0" indent="0" algn="ctr">
              <a:lnSpc>
                <a:spcPct val="100000"/>
              </a:lnSpc>
              <a:buNone/>
            </a:pPr>
            <a:r>
              <a:rPr lang="en-US" sz="4800" b="1" dirty="0">
                <a:solidFill>
                  <a:srgbClr val="015DBB"/>
                </a:solidFill>
                <a:latin typeface="MiSans" pitchFamily="34" charset="0"/>
                <a:ea typeface="MiSans" pitchFamily="34" charset="-122"/>
                <a:cs typeface="MiSans" pitchFamily="34" charset="-120"/>
              </a:rPr>
              <a:t>从算盘到芯片</a:t>
            </a:r>
            <a:endParaRPr lang="en-US" sz="1600" dirty="0"/>
          </a:p>
        </p:txBody>
      </p:sp>
      <p:sp>
        <p:nvSpPr>
          <p:cNvPr id="4" name="Text 1"/>
          <p:cNvSpPr/>
          <p:nvPr/>
        </p:nvSpPr>
        <p:spPr>
          <a:xfrm>
            <a:off x="3332163" y="1433195"/>
            <a:ext cx="5956935" cy="1485900"/>
          </a:xfrm>
          <a:prstGeom prst="rect">
            <a:avLst/>
          </a:prstGeom>
          <a:noFill/>
          <a:ln/>
        </p:spPr>
        <p:txBody>
          <a:bodyPr wrap="square" lIns="91440" tIns="45720" rIns="91440" bIns="45720" rtlCol="0" anchor="t">
            <a:spAutoFit/>
          </a:bodyPr>
          <a:lstStyle/>
          <a:p>
            <a:pPr marL="0" indent="0" algn="ctr">
              <a:lnSpc>
                <a:spcPct val="100000"/>
              </a:lnSpc>
              <a:buNone/>
            </a:pPr>
            <a:r>
              <a:rPr lang="en-US" sz="9600" b="1" dirty="0">
                <a:solidFill>
                  <a:srgbClr val="015DBB"/>
                </a:solidFill>
                <a:latin typeface="MiSans" pitchFamily="34" charset="0"/>
                <a:ea typeface="MiSans" pitchFamily="34" charset="-122"/>
                <a:cs typeface="MiSans" pitchFamily="34" charset="-120"/>
              </a:rPr>
              <a:t>01</a:t>
            </a:r>
            <a:endParaRPr lang="en-US" sz="1600" dirty="0"/>
          </a:p>
        </p:txBody>
      </p:sp>
      <p:pic>
        <p:nvPicPr>
          <p:cNvPr id="5" name="Image 1" descr="https://kimi-img.moonshot.cn/pub/slides/slides_tmpl/image/25-09-08-12:55:40-d2v63j5nfo2stf9dk4mg.png"/>
          <p:cNvPicPr>
            <a:picLocks noChangeAspect="1"/>
          </p:cNvPicPr>
          <p:nvPr/>
        </p:nvPicPr>
        <p:blipFill>
          <a:blip r:embed="rId4"/>
          <a:srcRect t="1192" b="1192"/>
          <a:stretch/>
        </p:blipFill>
        <p:spPr>
          <a:xfrm>
            <a:off x="5251133" y="1950720"/>
            <a:ext cx="2118995" cy="1132205"/>
          </a:xfrm>
          <a:prstGeom prst="rect">
            <a:avLst/>
          </a:prstGeom>
        </p:spPr>
      </p:pic>
      <p:pic>
        <p:nvPicPr>
          <p:cNvPr id="6" name="Image 2" descr="https://kimi-img.moonshot.cn/pub/slides/slides_tmpl/image/25-09-08-12:55:57-d2v63ndnfo2stf9dk540.png"/>
          <p:cNvPicPr>
            <a:picLocks noChangeAspect="1"/>
          </p:cNvPicPr>
          <p:nvPr/>
        </p:nvPicPr>
        <p:blipFill>
          <a:blip r:embed="rId5"/>
          <a:srcRect t="22162"/>
          <a:stretch/>
        </p:blipFill>
        <p:spPr>
          <a:xfrm>
            <a:off x="533400" y="1191895"/>
            <a:ext cx="3402965" cy="2649220"/>
          </a:xfrm>
          <a:prstGeom prst="rect">
            <a:avLst/>
          </a:prstGeom>
        </p:spPr>
      </p:pic>
      <p:pic>
        <p:nvPicPr>
          <p:cNvPr id="7" name="Image 3" descr="https://kimi-img.moonshot.cn/pub/slides/slides_tmpl/image/25-09-08-12:55:57-d2v63ndnfo2stf9dk540.png"/>
          <p:cNvPicPr>
            <a:picLocks noChangeAspect="1"/>
          </p:cNvPicPr>
          <p:nvPr/>
        </p:nvPicPr>
        <p:blipFill>
          <a:blip r:embed="rId5">
            <a:alphaModFix amt="30000"/>
          </a:blip>
          <a:srcRect t="22162"/>
          <a:stretch/>
        </p:blipFill>
        <p:spPr>
          <a:xfrm flipH="1">
            <a:off x="8581390" y="779780"/>
            <a:ext cx="3402965" cy="2649220"/>
          </a:xfrm>
          <a:prstGeom prst="rect">
            <a:avLst/>
          </a:prstGeom>
        </p:spPr>
      </p:pic>
    </p:spTree>
  </p:cSld>
  <p:clrMapOvr>
    <a:masterClrMapping/>
  </p:clrMapOvr>
  <p:transition>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a:effectLst/>
      </p:bgPr>
    </p:bg>
    <p:spTree>
      <p:nvGrpSpPr>
        <p:cNvPr id="1" name=""/>
        <p:cNvGrpSpPr/>
        <p:nvPr/>
      </p:nvGrpSpPr>
      <p:grpSpPr>
        <a:xfrm>
          <a:off x="0" y="0"/>
          <a:ext cx="0" cy="0"/>
          <a:chOff x="0" y="0"/>
          <a:chExt cx="0" cy="0"/>
        </a:xfrm>
      </p:grpSpPr>
      <p:sp>
        <p:nvSpPr>
          <p:cNvPr id="3" name="Text 0"/>
          <p:cNvSpPr/>
          <p:nvPr/>
        </p:nvSpPr>
        <p:spPr>
          <a:xfrm>
            <a:off x="595630" y="504190"/>
            <a:ext cx="11160125" cy="552450"/>
          </a:xfrm>
          <a:prstGeom prst="rect">
            <a:avLst/>
          </a:prstGeom>
          <a:noFill/>
          <a:ln/>
        </p:spPr>
        <p:txBody>
          <a:bodyPr wrap="square" lIns="91440" tIns="45720" rIns="91440" bIns="45720" rtlCol="0" anchor="t">
            <a:spAutoFit/>
          </a:bodyPr>
          <a:lstStyle/>
          <a:p>
            <a:pPr marL="0" indent="0" algn="l">
              <a:lnSpc>
                <a:spcPct val="100000"/>
              </a:lnSpc>
              <a:buNone/>
            </a:pPr>
            <a:r>
              <a:rPr lang="en-US" sz="3600" b="1" dirty="0">
                <a:solidFill>
                  <a:srgbClr val="015DBB"/>
                </a:solidFill>
                <a:latin typeface="MiSans" pitchFamily="34" charset="0"/>
                <a:ea typeface="MiSans" pitchFamily="34" charset="-122"/>
                <a:cs typeface="MiSans" pitchFamily="34" charset="-120"/>
              </a:rPr>
              <a:t>1946中国算盘与ENIAC相遇</a:t>
            </a:r>
            <a:endParaRPr lang="en-US" sz="1600" dirty="0"/>
          </a:p>
        </p:txBody>
      </p:sp>
      <p:sp>
        <p:nvSpPr>
          <p:cNvPr id="4" name="Shape 1"/>
          <p:cNvSpPr/>
          <p:nvPr/>
        </p:nvSpPr>
        <p:spPr>
          <a:xfrm>
            <a:off x="10794" y="1369321"/>
            <a:ext cx="4023323" cy="2922979"/>
          </a:xfrm>
          <a:prstGeom prst="rect">
            <a:avLst/>
          </a:prstGeom>
          <a:solidFill>
            <a:srgbClr val="015DBB"/>
          </a:solidFill>
          <a:ln/>
        </p:spPr>
      </p:sp>
      <p:sp>
        <p:nvSpPr>
          <p:cNvPr id="5" name="Text 2"/>
          <p:cNvSpPr/>
          <p:nvPr/>
        </p:nvSpPr>
        <p:spPr>
          <a:xfrm>
            <a:off x="10795" y="1615440"/>
            <a:ext cx="3619500" cy="2439670"/>
          </a:xfrm>
          <a:prstGeom prst="rect">
            <a:avLst/>
          </a:prstGeom>
          <a:noFill/>
          <a:ln/>
        </p:spPr>
        <p:txBody>
          <a:bodyPr wrap="square" lIns="45720" tIns="91440" rIns="91440" bIns="45720" rtlCol="0" anchor="ctr"/>
          <a:lstStyle/>
          <a:p>
            <a:pPr marL="0" indent="0">
              <a:lnSpc>
                <a:spcPct val="100000"/>
              </a:lnSpc>
              <a:buNone/>
            </a:pPr>
            <a:endParaRPr lang="en-US" sz="1600" dirty="0"/>
          </a:p>
        </p:txBody>
      </p:sp>
      <p:pic>
        <p:nvPicPr>
          <p:cNvPr id="6" name="Image 1" descr="https://kimi-img.moonshot.cn/pub/slides/slides_tmpl/image/25-09-08-12:55:42-d2v63jlnfo2stf9dk4rg.png"/>
          <p:cNvPicPr>
            <a:picLocks noChangeAspect="1"/>
          </p:cNvPicPr>
          <p:nvPr/>
        </p:nvPicPr>
        <p:blipFill>
          <a:blip r:embed="rId3"/>
          <a:stretch>
            <a:fillRect/>
          </a:stretch>
        </p:blipFill>
        <p:spPr>
          <a:xfrm>
            <a:off x="15240" y="487045"/>
            <a:ext cx="579755" cy="652145"/>
          </a:xfrm>
          <a:prstGeom prst="rect">
            <a:avLst/>
          </a:prstGeom>
        </p:spPr>
      </p:pic>
      <p:pic>
        <p:nvPicPr>
          <p:cNvPr id="7" name="Image 2" descr="https://kimi-img.moonshot.cn/pub/slides/slides_tmpl/image/25-09-08-12:55:41-d2v63jdnfo2stf9dk4q0.png"/>
          <p:cNvPicPr>
            <a:picLocks noChangeAspect="1"/>
          </p:cNvPicPr>
          <p:nvPr/>
        </p:nvPicPr>
        <p:blipFill>
          <a:blip r:embed="rId4"/>
          <a:stretch>
            <a:fillRect/>
          </a:stretch>
        </p:blipFill>
        <p:spPr>
          <a:xfrm>
            <a:off x="0" y="6144260"/>
            <a:ext cx="12192635" cy="713740"/>
          </a:xfrm>
          <a:prstGeom prst="rect">
            <a:avLst/>
          </a:prstGeom>
        </p:spPr>
      </p:pic>
      <p:sp>
        <p:nvSpPr>
          <p:cNvPr id="8" name="Text 3"/>
          <p:cNvSpPr/>
          <p:nvPr/>
        </p:nvSpPr>
        <p:spPr>
          <a:xfrm>
            <a:off x="471805" y="2483713"/>
            <a:ext cx="3158490" cy="584775"/>
          </a:xfrm>
          <a:prstGeom prst="rect">
            <a:avLst/>
          </a:prstGeom>
          <a:noFill/>
          <a:ln/>
        </p:spPr>
        <p:txBody>
          <a:bodyPr wrap="square" lIns="91440" tIns="45720" rIns="91440" bIns="45720" rtlCol="0" anchor="t">
            <a:spAutoFit/>
          </a:bodyPr>
          <a:lstStyle/>
          <a:p>
            <a:pPr marL="0" indent="0" algn="ctr">
              <a:lnSpc>
                <a:spcPct val="100000"/>
              </a:lnSpc>
              <a:buNone/>
            </a:pPr>
            <a:r>
              <a:rPr lang="en-US" sz="3200" b="1" dirty="0">
                <a:solidFill>
                  <a:srgbClr val="FFFFFF"/>
                </a:solidFill>
                <a:latin typeface="MiSans" pitchFamily="34" charset="0"/>
                <a:ea typeface="MiSans" pitchFamily="34" charset="-122"/>
                <a:cs typeface="MiSans" pitchFamily="34" charset="-120"/>
              </a:rPr>
              <a:t>信息技术的起点</a:t>
            </a:r>
            <a:endParaRPr lang="en-US" sz="1600" dirty="0"/>
          </a:p>
        </p:txBody>
      </p:sp>
      <p:sp>
        <p:nvSpPr>
          <p:cNvPr id="9" name="Text 4"/>
          <p:cNvSpPr/>
          <p:nvPr/>
        </p:nvSpPr>
        <p:spPr>
          <a:xfrm>
            <a:off x="595630" y="4657090"/>
            <a:ext cx="10499090" cy="1172629"/>
          </a:xfrm>
          <a:prstGeom prst="rect">
            <a:avLst/>
          </a:prstGeom>
          <a:noFill/>
          <a:ln/>
        </p:spPr>
        <p:txBody>
          <a:bodyPr wrap="square" lIns="91440" tIns="45720" rIns="91440" bIns="45720" rtlCol="0" anchor="t">
            <a:spAutoFit/>
          </a:bodyPr>
          <a:lstStyle/>
          <a:p>
            <a:pPr algn="just">
              <a:lnSpc>
                <a:spcPct val="130000"/>
              </a:lnSpc>
            </a:pPr>
            <a:r>
              <a:rPr lang="en-US" sz="1800" dirty="0">
                <a:solidFill>
                  <a:srgbClr val="404040"/>
                </a:solidFill>
                <a:latin typeface="MiSans" pitchFamily="34" charset="0"/>
                <a:ea typeface="MiSans" pitchFamily="34" charset="-122"/>
                <a:cs typeface="MiSans" pitchFamily="34" charset="-120"/>
              </a:rPr>
              <a:t>1946年，美国发布世界第一台通用电子计算机</a:t>
            </a:r>
            <a:r>
              <a:rPr lang="en-US" sz="1800" dirty="0" smtClean="0">
                <a:solidFill>
                  <a:srgbClr val="404040"/>
                </a:solidFill>
                <a:latin typeface="MiSans" pitchFamily="34" charset="0"/>
                <a:ea typeface="MiSans" pitchFamily="34" charset="-122"/>
                <a:cs typeface="MiSans" pitchFamily="34" charset="-120"/>
              </a:rPr>
              <a:t>ENIAC (</a:t>
            </a:r>
            <a:r>
              <a:rPr lang="zh-CN" altLang="en-US" dirty="0">
                <a:solidFill>
                  <a:srgbClr val="FF0000"/>
                </a:solidFill>
                <a:latin typeface="MiSans" pitchFamily="34" charset="0"/>
                <a:ea typeface="MiSans" pitchFamily="34" charset="-122"/>
                <a:cs typeface="MiSans" pitchFamily="34" charset="-120"/>
              </a:rPr>
              <a:t>体积庞大，长达</a:t>
            </a:r>
            <a:r>
              <a:rPr lang="en-US" altLang="zh-CN" dirty="0">
                <a:solidFill>
                  <a:srgbClr val="FF0000"/>
                </a:solidFill>
                <a:latin typeface="MiSans" pitchFamily="34" charset="0"/>
                <a:ea typeface="MiSans" pitchFamily="34" charset="-122"/>
                <a:cs typeface="MiSans" pitchFamily="34" charset="-120"/>
              </a:rPr>
              <a:t>30.48</a:t>
            </a:r>
            <a:r>
              <a:rPr lang="zh-CN" altLang="en-US" dirty="0">
                <a:solidFill>
                  <a:srgbClr val="FF0000"/>
                </a:solidFill>
                <a:latin typeface="MiSans" pitchFamily="34" charset="0"/>
                <a:ea typeface="MiSans" pitchFamily="34" charset="-122"/>
                <a:cs typeface="MiSans" pitchFamily="34" charset="-120"/>
              </a:rPr>
              <a:t>米，宽</a:t>
            </a:r>
            <a:r>
              <a:rPr lang="en-US" altLang="zh-CN" dirty="0">
                <a:solidFill>
                  <a:srgbClr val="FF0000"/>
                </a:solidFill>
                <a:latin typeface="MiSans" pitchFamily="34" charset="0"/>
                <a:ea typeface="MiSans" pitchFamily="34" charset="-122"/>
                <a:cs typeface="MiSans" pitchFamily="34" charset="-120"/>
              </a:rPr>
              <a:t>6</a:t>
            </a:r>
            <a:r>
              <a:rPr lang="zh-CN" altLang="en-US" dirty="0">
                <a:solidFill>
                  <a:srgbClr val="FF0000"/>
                </a:solidFill>
                <a:latin typeface="MiSans" pitchFamily="34" charset="0"/>
                <a:ea typeface="MiSans" pitchFamily="34" charset="-122"/>
                <a:cs typeface="MiSans" pitchFamily="34" charset="-120"/>
              </a:rPr>
              <a:t>米，高</a:t>
            </a:r>
            <a:r>
              <a:rPr lang="en-US" altLang="zh-CN" dirty="0">
                <a:solidFill>
                  <a:srgbClr val="FF0000"/>
                </a:solidFill>
                <a:latin typeface="MiSans" pitchFamily="34" charset="0"/>
                <a:ea typeface="MiSans" pitchFamily="34" charset="-122"/>
                <a:cs typeface="MiSans" pitchFamily="34" charset="-120"/>
              </a:rPr>
              <a:t>2.4</a:t>
            </a:r>
            <a:r>
              <a:rPr lang="zh-CN" altLang="en-US" dirty="0">
                <a:solidFill>
                  <a:srgbClr val="FF0000"/>
                </a:solidFill>
                <a:latin typeface="MiSans" pitchFamily="34" charset="0"/>
                <a:ea typeface="MiSans" pitchFamily="34" charset="-122"/>
                <a:cs typeface="MiSans" pitchFamily="34" charset="-120"/>
              </a:rPr>
              <a:t>米，重约</a:t>
            </a:r>
            <a:r>
              <a:rPr lang="en-US" altLang="zh-CN" dirty="0">
                <a:solidFill>
                  <a:srgbClr val="FF0000"/>
                </a:solidFill>
                <a:latin typeface="MiSans" pitchFamily="34" charset="0"/>
                <a:ea typeface="MiSans" pitchFamily="34" charset="-122"/>
                <a:cs typeface="MiSans" pitchFamily="34" charset="-120"/>
              </a:rPr>
              <a:t>30</a:t>
            </a:r>
            <a:r>
              <a:rPr lang="zh-CN" altLang="en-US" dirty="0">
                <a:solidFill>
                  <a:srgbClr val="FF0000"/>
                </a:solidFill>
                <a:latin typeface="MiSans" pitchFamily="34" charset="0"/>
                <a:ea typeface="MiSans" pitchFamily="34" charset="-122"/>
                <a:cs typeface="MiSans" pitchFamily="34" charset="-120"/>
              </a:rPr>
              <a:t>吨，占地约</a:t>
            </a:r>
            <a:r>
              <a:rPr lang="en-US" altLang="zh-CN" dirty="0">
                <a:solidFill>
                  <a:srgbClr val="FF0000"/>
                </a:solidFill>
                <a:latin typeface="MiSans" pitchFamily="34" charset="0"/>
                <a:ea typeface="MiSans" pitchFamily="34" charset="-122"/>
                <a:cs typeface="MiSans" pitchFamily="34" charset="-120"/>
              </a:rPr>
              <a:t>170</a:t>
            </a:r>
            <a:r>
              <a:rPr lang="zh-CN" altLang="en-US" dirty="0">
                <a:solidFill>
                  <a:srgbClr val="FF0000"/>
                </a:solidFill>
                <a:latin typeface="MiSans" pitchFamily="34" charset="0"/>
                <a:ea typeface="MiSans" pitchFamily="34" charset="-122"/>
                <a:cs typeface="MiSans" pitchFamily="34" charset="-120"/>
              </a:rPr>
              <a:t>平方米</a:t>
            </a:r>
            <a:r>
              <a:rPr lang="en-US" sz="1800" dirty="0" smtClean="0">
                <a:solidFill>
                  <a:srgbClr val="404040"/>
                </a:solidFill>
                <a:latin typeface="MiSans" pitchFamily="34" charset="0"/>
                <a:ea typeface="MiSans" pitchFamily="34" charset="-122"/>
                <a:cs typeface="MiSans" pitchFamily="34" charset="-120"/>
              </a:rPr>
              <a:t>)</a:t>
            </a:r>
            <a:r>
              <a:rPr lang="zh-CN" altLang="en-US" sz="1800" dirty="0" smtClean="0">
                <a:solidFill>
                  <a:srgbClr val="404040"/>
                </a:solidFill>
                <a:latin typeface="MiSans" pitchFamily="34" charset="0"/>
                <a:ea typeface="MiSans" pitchFamily="34" charset="-122"/>
                <a:cs typeface="MiSans" pitchFamily="34" charset="-120"/>
              </a:rPr>
              <a:t>。</a:t>
            </a:r>
            <a:endParaRPr lang="en-US" sz="1800" dirty="0" smtClean="0">
              <a:solidFill>
                <a:srgbClr val="404040"/>
              </a:solidFill>
              <a:latin typeface="MiSans" pitchFamily="34" charset="0"/>
              <a:ea typeface="MiSans" pitchFamily="34" charset="-122"/>
              <a:cs typeface="MiSans" pitchFamily="34" charset="-120"/>
            </a:endParaRPr>
          </a:p>
          <a:p>
            <a:pPr algn="just">
              <a:lnSpc>
                <a:spcPct val="130000"/>
              </a:lnSpc>
            </a:pPr>
            <a:r>
              <a:rPr lang="zh-CN" altLang="en-US" sz="1800" dirty="0" smtClean="0">
                <a:solidFill>
                  <a:srgbClr val="404040"/>
                </a:solidFill>
                <a:latin typeface="MiSans" pitchFamily="34" charset="0"/>
                <a:ea typeface="MiSans" pitchFamily="34" charset="-122"/>
                <a:cs typeface="MiSans" pitchFamily="34" charset="-120"/>
              </a:rPr>
              <a:t>当时，</a:t>
            </a:r>
            <a:r>
              <a:rPr lang="en-US" sz="1800" dirty="0" err="1" smtClean="0">
                <a:solidFill>
                  <a:srgbClr val="404040"/>
                </a:solidFill>
                <a:latin typeface="MiSans" pitchFamily="34" charset="0"/>
                <a:ea typeface="MiSans" pitchFamily="34" charset="-122"/>
                <a:cs typeface="MiSans" pitchFamily="34" charset="-120"/>
              </a:rPr>
              <a:t>中国仍普遍使用算盘进行大规模计算</a:t>
            </a:r>
            <a:r>
              <a:rPr lang="en-US" sz="1800" dirty="0">
                <a:solidFill>
                  <a:srgbClr val="404040"/>
                </a:solidFill>
                <a:latin typeface="MiSans" pitchFamily="34" charset="0"/>
                <a:ea typeface="MiSans" pitchFamily="34" charset="-122"/>
                <a:cs typeface="MiSans" pitchFamily="34" charset="-120"/>
              </a:rPr>
              <a:t>。</a:t>
            </a:r>
            <a:r>
              <a:rPr lang="en-US" sz="1800" dirty="0" err="1" smtClean="0">
                <a:solidFill>
                  <a:srgbClr val="404040"/>
                </a:solidFill>
                <a:latin typeface="MiSans" pitchFamily="34" charset="0"/>
                <a:ea typeface="MiSans" pitchFamily="34" charset="-122"/>
                <a:cs typeface="MiSans" pitchFamily="34" charset="-120"/>
              </a:rPr>
              <a:t>这一对比凸显了当时中国在信息技术领域的起步</a:t>
            </a:r>
            <a:r>
              <a:rPr lang="zh-CN" altLang="en-US" sz="1800" dirty="0" smtClean="0">
                <a:solidFill>
                  <a:srgbClr val="404040"/>
                </a:solidFill>
                <a:latin typeface="MiSans" pitchFamily="34" charset="0"/>
                <a:ea typeface="MiSans" pitchFamily="34" charset="-122"/>
                <a:cs typeface="MiSans" pitchFamily="34" charset="-120"/>
              </a:rPr>
              <a:t>艰难</a:t>
            </a:r>
            <a:r>
              <a:rPr lang="en-US" sz="1800" dirty="0" smtClean="0">
                <a:solidFill>
                  <a:srgbClr val="404040"/>
                </a:solidFill>
                <a:latin typeface="MiSans" pitchFamily="34" charset="0"/>
                <a:ea typeface="MiSans" pitchFamily="34" charset="-122"/>
                <a:cs typeface="MiSans" pitchFamily="34" charset="-120"/>
              </a:rPr>
              <a:t>。</a:t>
            </a:r>
            <a:endParaRPr lang="en-US" sz="1600" dirty="0"/>
          </a:p>
        </p:txBody>
      </p:sp>
      <p:pic>
        <p:nvPicPr>
          <p:cNvPr id="36867" name="Picture 3"/>
          <p:cNvPicPr>
            <a:picLocks noChangeAspect="1" noChangeArrowheads="1"/>
          </p:cNvPicPr>
          <p:nvPr/>
        </p:nvPicPr>
        <p:blipFill>
          <a:blip r:embed="rId5"/>
          <a:srcRect/>
          <a:stretch>
            <a:fillRect/>
          </a:stretch>
        </p:blipFill>
        <p:spPr bwMode="auto">
          <a:xfrm>
            <a:off x="4292294" y="1347806"/>
            <a:ext cx="5732445" cy="2980298"/>
          </a:xfrm>
          <a:prstGeom prst="rect">
            <a:avLst/>
          </a:prstGeom>
          <a:noFill/>
          <a:ln w="9525">
            <a:noFill/>
            <a:miter lim="800000"/>
            <a:headEnd/>
            <a:tailEnd/>
          </a:ln>
          <a:effectLst/>
        </p:spPr>
      </p:pic>
    </p:spTree>
  </p:cSld>
  <p:clrMapOvr>
    <a:masterClrMapping/>
  </p:clrMapOvr>
  <p:transition>
    <p:pull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a:effectLst/>
      </p:bgPr>
    </p:bg>
    <p:spTree>
      <p:nvGrpSpPr>
        <p:cNvPr id="1" name=""/>
        <p:cNvGrpSpPr/>
        <p:nvPr/>
      </p:nvGrpSpPr>
      <p:grpSpPr>
        <a:xfrm>
          <a:off x="0" y="0"/>
          <a:ext cx="0" cy="0"/>
          <a:chOff x="0" y="0"/>
          <a:chExt cx="0" cy="0"/>
        </a:xfrm>
      </p:grpSpPr>
      <p:pic>
        <p:nvPicPr>
          <p:cNvPr id="2" name="Image 0" descr="https://kimi-img.moonshot.cn/pub/slides/slides_tmpl/image/25-09-08-12:55:47-d2v63ktnfo2stf9dk50g.png"/>
          <p:cNvPicPr>
            <a:picLocks noChangeAspect="1"/>
          </p:cNvPicPr>
          <p:nvPr/>
        </p:nvPicPr>
        <p:blipFill>
          <a:blip r:embed="rId3"/>
          <a:stretch>
            <a:fillRect/>
          </a:stretch>
        </p:blipFill>
        <p:spPr>
          <a:xfrm>
            <a:off x="786765" y="1530350"/>
            <a:ext cx="10719435" cy="4785360"/>
          </a:xfrm>
          <a:prstGeom prst="rect">
            <a:avLst/>
          </a:prstGeom>
        </p:spPr>
      </p:pic>
      <p:sp>
        <p:nvSpPr>
          <p:cNvPr id="3" name="Shape 0"/>
          <p:cNvSpPr/>
          <p:nvPr/>
        </p:nvSpPr>
        <p:spPr>
          <a:xfrm>
            <a:off x="4970780" y="3807460"/>
            <a:ext cx="6037580" cy="0"/>
          </a:xfrm>
          <a:prstGeom prst="line">
            <a:avLst/>
          </a:prstGeom>
          <a:noFill/>
          <a:ln w="12700">
            <a:solidFill>
              <a:srgbClr val="1E46EB"/>
            </a:solidFill>
            <a:prstDash val="dash"/>
            <a:headEnd type="none"/>
            <a:tailEnd type="none"/>
          </a:ln>
        </p:spPr>
      </p:sp>
      <p:sp>
        <p:nvSpPr>
          <p:cNvPr id="5" name="Text 1"/>
          <p:cNvSpPr/>
          <p:nvPr/>
        </p:nvSpPr>
        <p:spPr>
          <a:xfrm>
            <a:off x="595630" y="487045"/>
            <a:ext cx="7004685" cy="552450"/>
          </a:xfrm>
          <a:prstGeom prst="rect">
            <a:avLst/>
          </a:prstGeom>
          <a:noFill/>
          <a:ln/>
        </p:spPr>
        <p:txBody>
          <a:bodyPr wrap="square" lIns="91440" tIns="45720" rIns="91440" bIns="45720" rtlCol="0" anchor="t">
            <a:spAutoFit/>
          </a:bodyPr>
          <a:lstStyle/>
          <a:p>
            <a:pPr marL="0" indent="0" algn="l">
              <a:lnSpc>
                <a:spcPct val="100000"/>
              </a:lnSpc>
              <a:buNone/>
            </a:pPr>
            <a:r>
              <a:rPr lang="en-US" sz="3600" b="1" dirty="0">
                <a:solidFill>
                  <a:srgbClr val="015DBB"/>
                </a:solidFill>
                <a:latin typeface="MiSans" pitchFamily="34" charset="0"/>
                <a:ea typeface="MiSans" pitchFamily="34" charset="-122"/>
                <a:cs typeface="MiSans" pitchFamily="34" charset="-120"/>
              </a:rPr>
              <a:t>1958第一台国产电子管计算机</a:t>
            </a:r>
            <a:endParaRPr lang="en-US" sz="1600" dirty="0"/>
          </a:p>
        </p:txBody>
      </p:sp>
      <p:pic>
        <p:nvPicPr>
          <p:cNvPr id="6" name="Image 2" descr="https://kimi-img.moonshot.cn/pub/slides/slides_tmpl/image/25-09-08-12:55:42-d2v63jlnfo2stf9dk4rg.png"/>
          <p:cNvPicPr>
            <a:picLocks noChangeAspect="1"/>
          </p:cNvPicPr>
          <p:nvPr/>
        </p:nvPicPr>
        <p:blipFill>
          <a:blip r:embed="rId4"/>
          <a:stretch>
            <a:fillRect/>
          </a:stretch>
        </p:blipFill>
        <p:spPr>
          <a:xfrm>
            <a:off x="15240" y="487045"/>
            <a:ext cx="579755" cy="652145"/>
          </a:xfrm>
          <a:prstGeom prst="rect">
            <a:avLst/>
          </a:prstGeom>
        </p:spPr>
      </p:pic>
      <p:sp>
        <p:nvSpPr>
          <p:cNvPr id="7" name="Text 2"/>
          <p:cNvSpPr/>
          <p:nvPr/>
        </p:nvSpPr>
        <p:spPr>
          <a:xfrm>
            <a:off x="4816475" y="1937385"/>
            <a:ext cx="6218555" cy="276225"/>
          </a:xfrm>
          <a:prstGeom prst="rect">
            <a:avLst/>
          </a:prstGeom>
          <a:noFill/>
          <a:ln/>
        </p:spPr>
        <p:txBody>
          <a:bodyPr wrap="square" lIns="91440" tIns="45720" rIns="91440" bIns="45720" rtlCol="0" anchor="t">
            <a:spAutoFit/>
          </a:bodyPr>
          <a:lstStyle/>
          <a:p>
            <a:pPr marL="0" indent="0" algn="just">
              <a:lnSpc>
                <a:spcPct val="100000"/>
              </a:lnSpc>
              <a:buNone/>
            </a:pPr>
            <a:r>
              <a:rPr lang="en-US" sz="1800" b="1" dirty="0">
                <a:solidFill>
                  <a:srgbClr val="000000"/>
                </a:solidFill>
                <a:latin typeface="MiSans" pitchFamily="34" charset="0"/>
                <a:ea typeface="MiSans" pitchFamily="34" charset="-122"/>
                <a:cs typeface="MiSans" pitchFamily="34" charset="-120"/>
              </a:rPr>
              <a:t>103机的诞生</a:t>
            </a:r>
            <a:endParaRPr lang="en-US" sz="1600" dirty="0"/>
          </a:p>
        </p:txBody>
      </p:sp>
      <p:sp>
        <p:nvSpPr>
          <p:cNvPr id="8" name="Text 3"/>
          <p:cNvSpPr/>
          <p:nvPr/>
        </p:nvSpPr>
        <p:spPr>
          <a:xfrm>
            <a:off x="4816475" y="2324735"/>
            <a:ext cx="6292850" cy="639763"/>
          </a:xfrm>
          <a:prstGeom prst="rect">
            <a:avLst/>
          </a:prstGeom>
          <a:noFill/>
          <a:ln/>
        </p:spPr>
        <p:txBody>
          <a:bodyPr wrap="square" lIns="91440" tIns="45720" rIns="91440" bIns="45720" rtlCol="0" anchor="t">
            <a:spAutoFit/>
          </a:bodyPr>
          <a:lstStyle/>
          <a:p>
            <a:pPr marL="0" indent="0" algn="just">
              <a:lnSpc>
                <a:spcPct val="150000"/>
              </a:lnSpc>
              <a:buNone/>
            </a:pPr>
            <a:r>
              <a:rPr lang="en-US" sz="1400" dirty="0">
                <a:solidFill>
                  <a:srgbClr val="404040"/>
                </a:solidFill>
                <a:latin typeface="MiSans" pitchFamily="34" charset="0"/>
                <a:ea typeface="MiSans" pitchFamily="34" charset="-122"/>
                <a:cs typeface="MiSans" pitchFamily="34" charset="-120"/>
              </a:rPr>
              <a:t>1958年，中国科学院计算技术研究所研制成功103机，运算速度每秒1500次，标志着中国进入电子计算机时代。</a:t>
            </a:r>
            <a:endParaRPr lang="en-US" sz="1600" dirty="0"/>
          </a:p>
        </p:txBody>
      </p:sp>
      <p:sp>
        <p:nvSpPr>
          <p:cNvPr id="9" name="Text 4"/>
          <p:cNvSpPr/>
          <p:nvPr/>
        </p:nvSpPr>
        <p:spPr>
          <a:xfrm>
            <a:off x="4890770" y="3990340"/>
            <a:ext cx="6218555" cy="276225"/>
          </a:xfrm>
          <a:prstGeom prst="rect">
            <a:avLst/>
          </a:prstGeom>
          <a:noFill/>
          <a:ln/>
        </p:spPr>
        <p:txBody>
          <a:bodyPr wrap="square" lIns="91440" tIns="45720" rIns="91440" bIns="45720" rtlCol="0" anchor="t">
            <a:spAutoFit/>
          </a:bodyPr>
          <a:lstStyle/>
          <a:p>
            <a:pPr marL="0" indent="0" algn="just">
              <a:lnSpc>
                <a:spcPct val="100000"/>
              </a:lnSpc>
              <a:buNone/>
            </a:pPr>
            <a:r>
              <a:rPr lang="en-US" sz="1800" b="1" dirty="0">
                <a:solidFill>
                  <a:srgbClr val="000000"/>
                </a:solidFill>
                <a:latin typeface="MiSans" pitchFamily="34" charset="0"/>
                <a:ea typeface="MiSans" pitchFamily="34" charset="-122"/>
                <a:cs typeface="MiSans" pitchFamily="34" charset="-120"/>
              </a:rPr>
              <a:t>科研人员的贡献</a:t>
            </a:r>
            <a:endParaRPr lang="en-US" sz="1600" dirty="0"/>
          </a:p>
        </p:txBody>
      </p:sp>
      <p:sp>
        <p:nvSpPr>
          <p:cNvPr id="10" name="Text 5"/>
          <p:cNvSpPr/>
          <p:nvPr/>
        </p:nvSpPr>
        <p:spPr>
          <a:xfrm>
            <a:off x="4890770" y="4377690"/>
            <a:ext cx="6292850" cy="639763"/>
          </a:xfrm>
          <a:prstGeom prst="rect">
            <a:avLst/>
          </a:prstGeom>
          <a:noFill/>
          <a:ln/>
        </p:spPr>
        <p:txBody>
          <a:bodyPr wrap="square" lIns="91440" tIns="45720" rIns="91440" bIns="45720" rtlCol="0" anchor="t">
            <a:spAutoFit/>
          </a:bodyPr>
          <a:lstStyle/>
          <a:p>
            <a:pPr marL="0" indent="0" algn="just">
              <a:lnSpc>
                <a:spcPct val="150000"/>
              </a:lnSpc>
              <a:buNone/>
            </a:pPr>
            <a:r>
              <a:rPr lang="en-US" sz="1400" dirty="0">
                <a:solidFill>
                  <a:srgbClr val="404040"/>
                </a:solidFill>
                <a:latin typeface="MiSans" pitchFamily="34" charset="0"/>
                <a:ea typeface="MiSans" pitchFamily="34" charset="-122"/>
                <a:cs typeface="MiSans" pitchFamily="34" charset="-120"/>
              </a:rPr>
              <a:t>当时全国科研人员不足千人，却在三年间完成从图纸到整机的跨越，体现了科研人员的艰苦奋斗和创新精神。</a:t>
            </a:r>
            <a:endParaRPr lang="en-US" sz="1600" dirty="0"/>
          </a:p>
        </p:txBody>
      </p:sp>
      <p:pic>
        <p:nvPicPr>
          <p:cNvPr id="34818" name="Picture 2" descr="https://bkimg.cdn.bcebos.com/pic/71cf3bc79f3df8dc885ae08cc211728b47102843?x-bce-process=image/format,f_auto/watermark,image_d2F0ZXIvYmFpa2UyNzI,g_7,xp_5,yp_5,P_20/resize,m_lfit,limit_1,h_1080"/>
          <p:cNvPicPr>
            <a:picLocks noChangeAspect="1" noChangeArrowheads="1"/>
          </p:cNvPicPr>
          <p:nvPr/>
        </p:nvPicPr>
        <p:blipFill>
          <a:blip r:embed="rId5"/>
          <a:srcRect/>
          <a:stretch>
            <a:fillRect/>
          </a:stretch>
        </p:blipFill>
        <p:spPr bwMode="auto">
          <a:xfrm>
            <a:off x="1156036" y="1928813"/>
            <a:ext cx="3429000" cy="3695701"/>
          </a:xfrm>
          <a:prstGeom prst="rect">
            <a:avLst/>
          </a:prstGeom>
          <a:noFill/>
        </p:spPr>
      </p:pic>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a:effectLst/>
      </p:bgPr>
    </p:bg>
    <p:spTree>
      <p:nvGrpSpPr>
        <p:cNvPr id="1" name=""/>
        <p:cNvGrpSpPr/>
        <p:nvPr/>
      </p:nvGrpSpPr>
      <p:grpSpPr>
        <a:xfrm>
          <a:off x="0" y="0"/>
          <a:ext cx="0" cy="0"/>
          <a:chOff x="0" y="0"/>
          <a:chExt cx="0" cy="0"/>
        </a:xfrm>
      </p:grpSpPr>
      <p:pic>
        <p:nvPicPr>
          <p:cNvPr id="2" name="Image 0" descr="https://kimi-img.moonshot.cn/pub/slides/slides_tmpl/image/25-09-08-12:55:41-d2v63jdnfo2stf9dk4q0.png"/>
          <p:cNvPicPr>
            <a:picLocks noChangeAspect="1"/>
          </p:cNvPicPr>
          <p:nvPr/>
        </p:nvPicPr>
        <p:blipFill>
          <a:blip r:embed="rId3"/>
          <a:stretch>
            <a:fillRect/>
          </a:stretch>
        </p:blipFill>
        <p:spPr>
          <a:xfrm>
            <a:off x="0" y="4660265"/>
            <a:ext cx="12192635" cy="2197735"/>
          </a:xfrm>
          <a:prstGeom prst="rect">
            <a:avLst/>
          </a:prstGeom>
        </p:spPr>
      </p:pic>
      <p:sp>
        <p:nvSpPr>
          <p:cNvPr id="3" name="Text 0"/>
          <p:cNvSpPr/>
          <p:nvPr/>
        </p:nvSpPr>
        <p:spPr>
          <a:xfrm>
            <a:off x="3332163" y="3239770"/>
            <a:ext cx="5956935" cy="749300"/>
          </a:xfrm>
          <a:prstGeom prst="rect">
            <a:avLst/>
          </a:prstGeom>
          <a:noFill/>
          <a:ln/>
        </p:spPr>
        <p:txBody>
          <a:bodyPr wrap="square" lIns="91440" tIns="45720" rIns="91440" bIns="45720" rtlCol="0" anchor="t">
            <a:spAutoFit/>
          </a:bodyPr>
          <a:lstStyle/>
          <a:p>
            <a:pPr marL="0" indent="0" algn="ctr">
              <a:lnSpc>
                <a:spcPct val="100000"/>
              </a:lnSpc>
              <a:buNone/>
            </a:pPr>
            <a:r>
              <a:rPr lang="en-US" sz="4800" b="1" dirty="0">
                <a:solidFill>
                  <a:srgbClr val="015DBB"/>
                </a:solidFill>
                <a:latin typeface="MiSans" pitchFamily="34" charset="0"/>
                <a:ea typeface="MiSans" pitchFamily="34" charset="-122"/>
                <a:cs typeface="MiSans" pitchFamily="34" charset="-120"/>
              </a:rPr>
              <a:t>网络跨越</a:t>
            </a:r>
            <a:endParaRPr lang="en-US" sz="1600" dirty="0"/>
          </a:p>
        </p:txBody>
      </p:sp>
      <p:sp>
        <p:nvSpPr>
          <p:cNvPr id="4" name="Text 1"/>
          <p:cNvSpPr/>
          <p:nvPr/>
        </p:nvSpPr>
        <p:spPr>
          <a:xfrm>
            <a:off x="3332163" y="1433195"/>
            <a:ext cx="5956935" cy="1485900"/>
          </a:xfrm>
          <a:prstGeom prst="rect">
            <a:avLst/>
          </a:prstGeom>
          <a:noFill/>
          <a:ln/>
        </p:spPr>
        <p:txBody>
          <a:bodyPr wrap="square" lIns="91440" tIns="45720" rIns="91440" bIns="45720" rtlCol="0" anchor="t">
            <a:spAutoFit/>
          </a:bodyPr>
          <a:lstStyle/>
          <a:p>
            <a:pPr marL="0" indent="0" algn="ctr">
              <a:lnSpc>
                <a:spcPct val="100000"/>
              </a:lnSpc>
              <a:buNone/>
            </a:pPr>
            <a:r>
              <a:rPr lang="en-US" sz="9600" b="1" dirty="0">
                <a:solidFill>
                  <a:srgbClr val="015DBB"/>
                </a:solidFill>
                <a:latin typeface="MiSans" pitchFamily="34" charset="0"/>
                <a:ea typeface="MiSans" pitchFamily="34" charset="-122"/>
                <a:cs typeface="MiSans" pitchFamily="34" charset="-120"/>
              </a:rPr>
              <a:t>02</a:t>
            </a:r>
            <a:endParaRPr lang="en-US" sz="1600" dirty="0"/>
          </a:p>
        </p:txBody>
      </p:sp>
      <p:pic>
        <p:nvPicPr>
          <p:cNvPr id="5" name="Image 1" descr="https://kimi-img.moonshot.cn/pub/slides/slides_tmpl/image/25-09-08-12:55:40-d2v63j5nfo2stf9dk4mg.png"/>
          <p:cNvPicPr>
            <a:picLocks noChangeAspect="1"/>
          </p:cNvPicPr>
          <p:nvPr/>
        </p:nvPicPr>
        <p:blipFill>
          <a:blip r:embed="rId4"/>
          <a:srcRect t="1192" b="1192"/>
          <a:stretch/>
        </p:blipFill>
        <p:spPr>
          <a:xfrm>
            <a:off x="5251133" y="1950720"/>
            <a:ext cx="2118995" cy="1132205"/>
          </a:xfrm>
          <a:prstGeom prst="rect">
            <a:avLst/>
          </a:prstGeom>
        </p:spPr>
      </p:pic>
      <p:pic>
        <p:nvPicPr>
          <p:cNvPr id="6" name="Image 2" descr="https://kimi-img.moonshot.cn/pub/slides/slides_tmpl/image/25-09-08-12:55:57-d2v63ndnfo2stf9dk540.png"/>
          <p:cNvPicPr>
            <a:picLocks noChangeAspect="1"/>
          </p:cNvPicPr>
          <p:nvPr/>
        </p:nvPicPr>
        <p:blipFill>
          <a:blip r:embed="rId5"/>
          <a:srcRect t="22162"/>
          <a:stretch/>
        </p:blipFill>
        <p:spPr>
          <a:xfrm>
            <a:off x="533400" y="1191895"/>
            <a:ext cx="3402965" cy="2649220"/>
          </a:xfrm>
          <a:prstGeom prst="rect">
            <a:avLst/>
          </a:prstGeom>
        </p:spPr>
      </p:pic>
      <p:pic>
        <p:nvPicPr>
          <p:cNvPr id="7" name="Image 3" descr="https://kimi-img.moonshot.cn/pub/slides/slides_tmpl/image/25-09-08-12:55:57-d2v63ndnfo2stf9dk540.png"/>
          <p:cNvPicPr>
            <a:picLocks noChangeAspect="1"/>
          </p:cNvPicPr>
          <p:nvPr/>
        </p:nvPicPr>
        <p:blipFill>
          <a:blip r:embed="rId5">
            <a:alphaModFix amt="30000"/>
          </a:blip>
          <a:srcRect t="22162"/>
          <a:stretch/>
        </p:blipFill>
        <p:spPr>
          <a:xfrm flipH="1">
            <a:off x="8581390" y="779780"/>
            <a:ext cx="3402965" cy="2649220"/>
          </a:xfrm>
          <a:prstGeom prst="rect">
            <a:avLst/>
          </a:prstGeom>
        </p:spPr>
      </p:pic>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a:effectLst/>
      </p:bgPr>
    </p:bg>
    <p:spTree>
      <p:nvGrpSpPr>
        <p:cNvPr id="1" name=""/>
        <p:cNvGrpSpPr/>
        <p:nvPr/>
      </p:nvGrpSpPr>
      <p:grpSpPr>
        <a:xfrm>
          <a:off x="0" y="0"/>
          <a:ext cx="0" cy="0"/>
          <a:chOff x="0" y="0"/>
          <a:chExt cx="0" cy="0"/>
        </a:xfrm>
      </p:grpSpPr>
      <p:pic>
        <p:nvPicPr>
          <p:cNvPr id="2" name="Image 0" descr="https://kimi-img.moonshot.cn/pub/slides/slides_tmpl/image/25-09-08-12:55:47-d2v63ktnfo2stf9dk4v0.jpeg"/>
          <p:cNvPicPr>
            <a:picLocks noChangeAspect="1"/>
          </p:cNvPicPr>
          <p:nvPr/>
        </p:nvPicPr>
        <p:blipFill>
          <a:blip r:embed="rId3"/>
          <a:srcRect t="32779" b="32779"/>
          <a:stretch/>
        </p:blipFill>
        <p:spPr>
          <a:xfrm>
            <a:off x="635" y="1667510"/>
            <a:ext cx="12192000" cy="2362200"/>
          </a:xfrm>
          <a:prstGeom prst="rect">
            <a:avLst/>
          </a:prstGeom>
        </p:spPr>
      </p:pic>
      <p:sp>
        <p:nvSpPr>
          <p:cNvPr id="3" name="Text 0"/>
          <p:cNvSpPr/>
          <p:nvPr/>
        </p:nvSpPr>
        <p:spPr>
          <a:xfrm>
            <a:off x="595630" y="487045"/>
            <a:ext cx="7004685" cy="552450"/>
          </a:xfrm>
          <a:prstGeom prst="rect">
            <a:avLst/>
          </a:prstGeom>
          <a:noFill/>
          <a:ln/>
        </p:spPr>
        <p:txBody>
          <a:bodyPr wrap="square" lIns="91440" tIns="45720" rIns="91440" bIns="45720" rtlCol="0" anchor="t">
            <a:spAutoFit/>
          </a:bodyPr>
          <a:lstStyle/>
          <a:p>
            <a:pPr marL="0" indent="0" algn="l">
              <a:lnSpc>
                <a:spcPct val="100000"/>
              </a:lnSpc>
              <a:buNone/>
            </a:pPr>
            <a:r>
              <a:rPr lang="en-US" sz="3600" b="1" dirty="0">
                <a:solidFill>
                  <a:srgbClr val="015DBB"/>
                </a:solidFill>
                <a:latin typeface="MiSans" pitchFamily="34" charset="0"/>
                <a:ea typeface="MiSans" pitchFamily="34" charset="-122"/>
                <a:cs typeface="MiSans" pitchFamily="34" charset="-120"/>
              </a:rPr>
              <a:t>1987北京向海外发出首封Email</a:t>
            </a:r>
            <a:endParaRPr lang="en-US" sz="1600" dirty="0"/>
          </a:p>
        </p:txBody>
      </p:sp>
      <p:pic>
        <p:nvPicPr>
          <p:cNvPr id="4" name="Image 1" descr="https://kimi-img.moonshot.cn/pub/slides/slides_tmpl/image/25-09-08-12:55:42-d2v63jlnfo2stf9dk4rg.png"/>
          <p:cNvPicPr>
            <a:picLocks noChangeAspect="1"/>
          </p:cNvPicPr>
          <p:nvPr/>
        </p:nvPicPr>
        <p:blipFill>
          <a:blip r:embed="rId4"/>
          <a:stretch>
            <a:fillRect/>
          </a:stretch>
        </p:blipFill>
        <p:spPr>
          <a:xfrm>
            <a:off x="15240" y="487045"/>
            <a:ext cx="579755" cy="652145"/>
          </a:xfrm>
          <a:prstGeom prst="rect">
            <a:avLst/>
          </a:prstGeom>
        </p:spPr>
      </p:pic>
      <p:pic>
        <p:nvPicPr>
          <p:cNvPr id="5" name="Image 2" descr="https://kimi-img.moonshot.cn/pub/slides/slides_tmpl/image/25-09-08-12:55:41-d2v63jdnfo2stf9dk4q0.png"/>
          <p:cNvPicPr>
            <a:picLocks noChangeAspect="1"/>
          </p:cNvPicPr>
          <p:nvPr/>
        </p:nvPicPr>
        <p:blipFill>
          <a:blip r:embed="rId5"/>
          <a:stretch>
            <a:fillRect/>
          </a:stretch>
        </p:blipFill>
        <p:spPr>
          <a:xfrm>
            <a:off x="0" y="6144260"/>
            <a:ext cx="12192635" cy="713740"/>
          </a:xfrm>
          <a:prstGeom prst="rect">
            <a:avLst/>
          </a:prstGeom>
        </p:spPr>
      </p:pic>
      <p:sp>
        <p:nvSpPr>
          <p:cNvPr id="6" name="Text 1"/>
          <p:cNvSpPr/>
          <p:nvPr/>
        </p:nvSpPr>
        <p:spPr>
          <a:xfrm>
            <a:off x="595239" y="4371975"/>
            <a:ext cx="10107751" cy="438150"/>
          </a:xfrm>
          <a:prstGeom prst="rect">
            <a:avLst/>
          </a:prstGeom>
          <a:noFill/>
          <a:ln/>
        </p:spPr>
        <p:txBody>
          <a:bodyPr wrap="square" lIns="91440" tIns="45720" rIns="91440" bIns="45720" rtlCol="0" anchor="t">
            <a:spAutoFit/>
          </a:bodyPr>
          <a:lstStyle/>
          <a:p>
            <a:pPr marL="0" indent="0" algn="just">
              <a:lnSpc>
                <a:spcPct val="100000"/>
              </a:lnSpc>
              <a:buNone/>
            </a:pPr>
            <a:r>
              <a:rPr lang="en-US" sz="2800" b="1" dirty="0">
                <a:solidFill>
                  <a:srgbClr val="015DBB"/>
                </a:solidFill>
                <a:latin typeface="MiSans" pitchFamily="34" charset="0"/>
                <a:ea typeface="MiSans" pitchFamily="34" charset="-122"/>
                <a:cs typeface="MiSans" pitchFamily="34" charset="-120"/>
              </a:rPr>
              <a:t>中国首次接入国际互联网</a:t>
            </a:r>
            <a:endParaRPr lang="en-US" sz="1600" dirty="0"/>
          </a:p>
        </p:txBody>
      </p:sp>
      <p:sp>
        <p:nvSpPr>
          <p:cNvPr id="7" name="Text 2"/>
          <p:cNvSpPr/>
          <p:nvPr/>
        </p:nvSpPr>
        <p:spPr>
          <a:xfrm>
            <a:off x="595239" y="4949825"/>
            <a:ext cx="10202545" cy="713184"/>
          </a:xfrm>
          <a:prstGeom prst="rect">
            <a:avLst/>
          </a:prstGeom>
          <a:noFill/>
          <a:ln/>
        </p:spPr>
        <p:txBody>
          <a:bodyPr wrap="square" lIns="91440" tIns="45720" rIns="91440" bIns="45720" rtlCol="0" anchor="t">
            <a:spAutoFit/>
          </a:bodyPr>
          <a:lstStyle/>
          <a:p>
            <a:pPr marL="0" indent="0" algn="just">
              <a:lnSpc>
                <a:spcPct val="130000"/>
              </a:lnSpc>
              <a:buNone/>
            </a:pPr>
            <a:r>
              <a:rPr lang="en-US" sz="1800" dirty="0">
                <a:solidFill>
                  <a:srgbClr val="404040"/>
                </a:solidFill>
                <a:latin typeface="MiSans" pitchFamily="34" charset="0"/>
                <a:ea typeface="MiSans" pitchFamily="34" charset="-122"/>
                <a:cs typeface="MiSans" pitchFamily="34" charset="-120"/>
              </a:rPr>
              <a:t>1987年9月20日，北京计算机应用技术研究所向德国卡尔斯鲁厄大学发送了中国第一封电子邮件，标志着中国首次接入国际互联网。</a:t>
            </a:r>
            <a:endParaRPr lang="en-US" sz="1600" dirty="0"/>
          </a:p>
        </p:txBody>
      </p:sp>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a:effectLst/>
      </p:bgPr>
    </p:bg>
    <p:spTree>
      <p:nvGrpSpPr>
        <p:cNvPr id="1" name=""/>
        <p:cNvGrpSpPr/>
        <p:nvPr/>
      </p:nvGrpSpPr>
      <p:grpSpPr>
        <a:xfrm>
          <a:off x="0" y="0"/>
          <a:ext cx="0" cy="0"/>
          <a:chOff x="0" y="0"/>
          <a:chExt cx="0" cy="0"/>
        </a:xfrm>
      </p:grpSpPr>
      <p:pic>
        <p:nvPicPr>
          <p:cNvPr id="2" name="Image 0" descr="https://kimi-img.moonshot.cn/pub/slides/slides_tmpl/image/25-09-08-12:56:04-d2v63p5nfo2stf9dk59g.png"/>
          <p:cNvPicPr>
            <a:picLocks noChangeAspect="1"/>
          </p:cNvPicPr>
          <p:nvPr/>
        </p:nvPicPr>
        <p:blipFill>
          <a:blip r:embed="rId3"/>
          <a:stretch>
            <a:fillRect/>
          </a:stretch>
        </p:blipFill>
        <p:spPr>
          <a:xfrm>
            <a:off x="8196580" y="1719580"/>
            <a:ext cx="3224530" cy="4438015"/>
          </a:xfrm>
          <a:prstGeom prst="rect">
            <a:avLst/>
          </a:prstGeom>
        </p:spPr>
      </p:pic>
      <p:pic>
        <p:nvPicPr>
          <p:cNvPr id="3" name="Image 1" descr="https://kimi-img.moonshot.cn/pub/slides/slides_tmpl/image/25-09-08-12:56:04-d2v63p5nfo2stf9dk59g.png"/>
          <p:cNvPicPr>
            <a:picLocks noChangeAspect="1"/>
          </p:cNvPicPr>
          <p:nvPr/>
        </p:nvPicPr>
        <p:blipFill>
          <a:blip r:embed="rId3"/>
          <a:stretch>
            <a:fillRect/>
          </a:stretch>
        </p:blipFill>
        <p:spPr>
          <a:xfrm>
            <a:off x="4498340" y="1719580"/>
            <a:ext cx="3224530" cy="4438015"/>
          </a:xfrm>
          <a:prstGeom prst="rect">
            <a:avLst/>
          </a:prstGeom>
        </p:spPr>
      </p:pic>
      <p:pic>
        <p:nvPicPr>
          <p:cNvPr id="4" name="Image 2" descr="https://kimi-img.moonshot.cn/pub/slides/slides_tmpl/image/25-09-08-12:56:04-d2v63p5nfo2stf9dk59g.png"/>
          <p:cNvPicPr>
            <a:picLocks noChangeAspect="1"/>
          </p:cNvPicPr>
          <p:nvPr/>
        </p:nvPicPr>
        <p:blipFill>
          <a:blip r:embed="rId3"/>
          <a:stretch>
            <a:fillRect/>
          </a:stretch>
        </p:blipFill>
        <p:spPr>
          <a:xfrm>
            <a:off x="847090" y="1719580"/>
            <a:ext cx="3224530" cy="4438015"/>
          </a:xfrm>
          <a:prstGeom prst="rect">
            <a:avLst/>
          </a:prstGeom>
        </p:spPr>
      </p:pic>
      <p:sp>
        <p:nvSpPr>
          <p:cNvPr id="5" name="Text 0"/>
          <p:cNvSpPr/>
          <p:nvPr/>
        </p:nvSpPr>
        <p:spPr>
          <a:xfrm>
            <a:off x="595630" y="525145"/>
            <a:ext cx="7004685" cy="552450"/>
          </a:xfrm>
          <a:prstGeom prst="rect">
            <a:avLst/>
          </a:prstGeom>
          <a:noFill/>
          <a:ln/>
        </p:spPr>
        <p:txBody>
          <a:bodyPr wrap="square" lIns="91440" tIns="45720" rIns="91440" bIns="45720" rtlCol="0" anchor="t">
            <a:spAutoFit/>
          </a:bodyPr>
          <a:lstStyle/>
          <a:p>
            <a:pPr marL="0" indent="0" algn="l">
              <a:lnSpc>
                <a:spcPct val="100000"/>
              </a:lnSpc>
              <a:buNone/>
            </a:pPr>
            <a:r>
              <a:rPr lang="en-US" sz="3600" b="1" dirty="0">
                <a:solidFill>
                  <a:srgbClr val="015DBB"/>
                </a:solidFill>
                <a:latin typeface="MiSans" pitchFamily="34" charset="0"/>
                <a:ea typeface="MiSans" pitchFamily="34" charset="-122"/>
                <a:cs typeface="MiSans" pitchFamily="34" charset="-120"/>
              </a:rPr>
              <a:t>1994中国全功能接入国际互联网</a:t>
            </a:r>
            <a:endParaRPr lang="en-US" sz="1600" dirty="0"/>
          </a:p>
        </p:txBody>
      </p:sp>
      <p:pic>
        <p:nvPicPr>
          <p:cNvPr id="6" name="Image 3" descr="https://kimi-img.moonshot.cn/pub/slides/slides_tmpl/image/25-09-08-12:55:42-d2v63jlnfo2stf9dk4rg.png"/>
          <p:cNvPicPr>
            <a:picLocks noChangeAspect="1"/>
          </p:cNvPicPr>
          <p:nvPr/>
        </p:nvPicPr>
        <p:blipFill>
          <a:blip r:embed="rId4"/>
          <a:stretch>
            <a:fillRect/>
          </a:stretch>
        </p:blipFill>
        <p:spPr>
          <a:xfrm>
            <a:off x="15240" y="487045"/>
            <a:ext cx="579755" cy="652145"/>
          </a:xfrm>
          <a:prstGeom prst="rect">
            <a:avLst/>
          </a:prstGeom>
        </p:spPr>
      </p:pic>
      <p:sp>
        <p:nvSpPr>
          <p:cNvPr id="7" name="Text 1"/>
          <p:cNvSpPr/>
          <p:nvPr/>
        </p:nvSpPr>
        <p:spPr>
          <a:xfrm>
            <a:off x="1207135" y="2134235"/>
            <a:ext cx="2631440" cy="311150"/>
          </a:xfrm>
          <a:prstGeom prst="rect">
            <a:avLst/>
          </a:prstGeom>
          <a:noFill/>
          <a:ln/>
        </p:spPr>
        <p:txBody>
          <a:bodyPr wrap="square" lIns="91440" tIns="45720" rIns="91440" bIns="45720" rtlCol="0" anchor="t">
            <a:spAutoFit/>
          </a:bodyPr>
          <a:lstStyle/>
          <a:p>
            <a:pPr marL="0" indent="0" algn="just">
              <a:lnSpc>
                <a:spcPct val="100000"/>
              </a:lnSpc>
              <a:buNone/>
            </a:pPr>
            <a:r>
              <a:rPr lang="en-US" sz="2000" b="1" dirty="0">
                <a:solidFill>
                  <a:srgbClr val="000000"/>
                </a:solidFill>
                <a:latin typeface="MiSans" pitchFamily="34" charset="0"/>
                <a:ea typeface="MiSans" pitchFamily="34" charset="-122"/>
                <a:cs typeface="MiSans" pitchFamily="34" charset="-120"/>
              </a:rPr>
              <a:t>全功能接入</a:t>
            </a:r>
            <a:endParaRPr lang="en-US" sz="1600" dirty="0"/>
          </a:p>
        </p:txBody>
      </p:sp>
      <p:sp>
        <p:nvSpPr>
          <p:cNvPr id="8" name="Text 2"/>
          <p:cNvSpPr/>
          <p:nvPr/>
        </p:nvSpPr>
        <p:spPr>
          <a:xfrm>
            <a:off x="1207135" y="2945765"/>
            <a:ext cx="2631440" cy="1279525"/>
          </a:xfrm>
          <a:prstGeom prst="rect">
            <a:avLst/>
          </a:prstGeom>
          <a:noFill/>
          <a:ln/>
        </p:spPr>
        <p:txBody>
          <a:bodyPr wrap="square" lIns="91440" tIns="45720" rIns="91440" bIns="45720" rtlCol="0" anchor="t">
            <a:spAutoFit/>
          </a:bodyPr>
          <a:lstStyle/>
          <a:p>
            <a:pPr marL="0" indent="0" algn="just">
              <a:lnSpc>
                <a:spcPct val="150000"/>
              </a:lnSpc>
              <a:buNone/>
            </a:pPr>
            <a:r>
              <a:rPr lang="en-US" sz="1400" dirty="0">
                <a:solidFill>
                  <a:srgbClr val="404040"/>
                </a:solidFill>
                <a:latin typeface="MiSans" pitchFamily="34" charset="0"/>
                <a:ea typeface="MiSans" pitchFamily="34" charset="-122"/>
                <a:cs typeface="MiSans" pitchFamily="34" charset="-120"/>
              </a:rPr>
              <a:t>1994年4月20日，中国通过64K专线连接美国Sprint公司，正式实现TCP/IP全功能接入，成为国际互联网第77个成员。</a:t>
            </a:r>
            <a:endParaRPr lang="en-US" sz="1600" dirty="0"/>
          </a:p>
        </p:txBody>
      </p:sp>
      <p:sp>
        <p:nvSpPr>
          <p:cNvPr id="9" name="Text 3"/>
          <p:cNvSpPr/>
          <p:nvPr/>
        </p:nvSpPr>
        <p:spPr>
          <a:xfrm>
            <a:off x="4896485" y="2134235"/>
            <a:ext cx="2631440" cy="311150"/>
          </a:xfrm>
          <a:prstGeom prst="rect">
            <a:avLst/>
          </a:prstGeom>
          <a:noFill/>
          <a:ln/>
        </p:spPr>
        <p:txBody>
          <a:bodyPr wrap="square" lIns="91440" tIns="45720" rIns="91440" bIns="45720" rtlCol="0" anchor="t">
            <a:spAutoFit/>
          </a:bodyPr>
          <a:lstStyle/>
          <a:p>
            <a:pPr marL="0" indent="0" algn="just">
              <a:lnSpc>
                <a:spcPct val="100000"/>
              </a:lnSpc>
              <a:buNone/>
            </a:pPr>
            <a:r>
              <a:rPr lang="en-US" sz="2000" b="1" dirty="0">
                <a:solidFill>
                  <a:srgbClr val="000000"/>
                </a:solidFill>
                <a:latin typeface="MiSans" pitchFamily="34" charset="0"/>
                <a:ea typeface="MiSans" pitchFamily="34" charset="-122"/>
                <a:cs typeface="MiSans" pitchFamily="34" charset="-120"/>
              </a:rPr>
              <a:t>当时的网络规模</a:t>
            </a:r>
            <a:endParaRPr lang="en-US" sz="1600" dirty="0"/>
          </a:p>
        </p:txBody>
      </p:sp>
      <p:sp>
        <p:nvSpPr>
          <p:cNvPr id="10" name="Text 4"/>
          <p:cNvSpPr/>
          <p:nvPr/>
        </p:nvSpPr>
        <p:spPr>
          <a:xfrm>
            <a:off x="4896485" y="2945765"/>
            <a:ext cx="2631440" cy="1279525"/>
          </a:xfrm>
          <a:prstGeom prst="rect">
            <a:avLst/>
          </a:prstGeom>
          <a:noFill/>
          <a:ln/>
        </p:spPr>
        <p:txBody>
          <a:bodyPr wrap="square" lIns="91440" tIns="45720" rIns="91440" bIns="45720" rtlCol="0" anchor="t">
            <a:spAutoFit/>
          </a:bodyPr>
          <a:lstStyle/>
          <a:p>
            <a:pPr marL="0" indent="0" algn="just">
              <a:lnSpc>
                <a:spcPct val="150000"/>
              </a:lnSpc>
              <a:buNone/>
            </a:pPr>
            <a:r>
              <a:rPr lang="en-US" sz="1400" dirty="0">
                <a:solidFill>
                  <a:srgbClr val="404040"/>
                </a:solidFill>
                <a:latin typeface="MiSans" pitchFamily="34" charset="0"/>
                <a:ea typeface="MiSans" pitchFamily="34" charset="-122"/>
                <a:cs typeface="MiSans" pitchFamily="34" charset="-120"/>
              </a:rPr>
              <a:t>当年全国联网主机仅500台，网民不足1万，但这一接入为中国互联网的快速发展奠定了基础。</a:t>
            </a:r>
            <a:endParaRPr lang="en-US" sz="1600" dirty="0"/>
          </a:p>
        </p:txBody>
      </p:sp>
      <p:sp>
        <p:nvSpPr>
          <p:cNvPr id="11" name="Text 5"/>
          <p:cNvSpPr/>
          <p:nvPr/>
        </p:nvSpPr>
        <p:spPr>
          <a:xfrm>
            <a:off x="8585835" y="2134235"/>
            <a:ext cx="2631440" cy="311150"/>
          </a:xfrm>
          <a:prstGeom prst="rect">
            <a:avLst/>
          </a:prstGeom>
          <a:noFill/>
          <a:ln/>
        </p:spPr>
        <p:txBody>
          <a:bodyPr wrap="square" lIns="91440" tIns="45720" rIns="91440" bIns="45720" rtlCol="0" anchor="t">
            <a:spAutoFit/>
          </a:bodyPr>
          <a:lstStyle/>
          <a:p>
            <a:pPr marL="0" indent="0" algn="just">
              <a:lnSpc>
                <a:spcPct val="100000"/>
              </a:lnSpc>
              <a:buNone/>
            </a:pPr>
            <a:r>
              <a:rPr lang="en-US" sz="2000" b="1" dirty="0">
                <a:solidFill>
                  <a:srgbClr val="000000"/>
                </a:solidFill>
                <a:latin typeface="MiSans" pitchFamily="34" charset="0"/>
                <a:ea typeface="MiSans" pitchFamily="34" charset="-122"/>
                <a:cs typeface="MiSans" pitchFamily="34" charset="-120"/>
              </a:rPr>
              <a:t>网络发展意义</a:t>
            </a:r>
            <a:endParaRPr lang="en-US" sz="1600" dirty="0"/>
          </a:p>
        </p:txBody>
      </p:sp>
      <p:sp>
        <p:nvSpPr>
          <p:cNvPr id="12" name="Text 6"/>
          <p:cNvSpPr/>
          <p:nvPr/>
        </p:nvSpPr>
        <p:spPr>
          <a:xfrm>
            <a:off x="8585835" y="2945765"/>
            <a:ext cx="2631440" cy="1279525"/>
          </a:xfrm>
          <a:prstGeom prst="rect">
            <a:avLst/>
          </a:prstGeom>
          <a:noFill/>
          <a:ln/>
        </p:spPr>
        <p:txBody>
          <a:bodyPr wrap="square" lIns="91440" tIns="45720" rIns="91440" bIns="45720" rtlCol="0" anchor="t">
            <a:spAutoFit/>
          </a:bodyPr>
          <a:lstStyle/>
          <a:p>
            <a:pPr marL="0" indent="0" algn="just">
              <a:lnSpc>
                <a:spcPct val="150000"/>
              </a:lnSpc>
              <a:buNone/>
            </a:pPr>
            <a:r>
              <a:rPr lang="en-US" sz="1400" dirty="0">
                <a:solidFill>
                  <a:srgbClr val="404040"/>
                </a:solidFill>
                <a:latin typeface="MiSans" pitchFamily="34" charset="0"/>
                <a:ea typeface="MiSans" pitchFamily="34" charset="-122"/>
                <a:cs typeface="MiSans" pitchFamily="34" charset="-120"/>
              </a:rPr>
              <a:t>全功能接入使中国能够全面参与国际互联网交流与合作，推动了信息技术在中国的广泛应用。</a:t>
            </a:r>
            <a:endParaRPr lang="en-US" sz="1600" dirty="0"/>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a:effectLst/>
      </p:bgPr>
    </p:bg>
    <p:spTree>
      <p:nvGrpSpPr>
        <p:cNvPr id="1" name=""/>
        <p:cNvGrpSpPr/>
        <p:nvPr/>
      </p:nvGrpSpPr>
      <p:grpSpPr>
        <a:xfrm>
          <a:off x="0" y="0"/>
          <a:ext cx="0" cy="0"/>
          <a:chOff x="0" y="0"/>
          <a:chExt cx="0" cy="0"/>
        </a:xfrm>
      </p:grpSpPr>
      <p:pic>
        <p:nvPicPr>
          <p:cNvPr id="2" name="Image 0" descr="https://kimi-img.moonshot.cn/pub/slides/slides_tmpl/image/25-09-08-12:55:41-d2v63jdnfo2stf9dk4q0.png"/>
          <p:cNvPicPr>
            <a:picLocks noChangeAspect="1"/>
          </p:cNvPicPr>
          <p:nvPr/>
        </p:nvPicPr>
        <p:blipFill>
          <a:blip r:embed="rId3"/>
          <a:stretch>
            <a:fillRect/>
          </a:stretch>
        </p:blipFill>
        <p:spPr>
          <a:xfrm>
            <a:off x="0" y="4660265"/>
            <a:ext cx="12192635" cy="2197735"/>
          </a:xfrm>
          <a:prstGeom prst="rect">
            <a:avLst/>
          </a:prstGeom>
        </p:spPr>
      </p:pic>
      <p:sp>
        <p:nvSpPr>
          <p:cNvPr id="3" name="Text 0"/>
          <p:cNvSpPr/>
          <p:nvPr/>
        </p:nvSpPr>
        <p:spPr>
          <a:xfrm>
            <a:off x="3332163" y="3239770"/>
            <a:ext cx="5956935" cy="749300"/>
          </a:xfrm>
          <a:prstGeom prst="rect">
            <a:avLst/>
          </a:prstGeom>
          <a:noFill/>
          <a:ln/>
        </p:spPr>
        <p:txBody>
          <a:bodyPr wrap="square" lIns="91440" tIns="45720" rIns="91440" bIns="45720" rtlCol="0" anchor="t">
            <a:spAutoFit/>
          </a:bodyPr>
          <a:lstStyle/>
          <a:p>
            <a:pPr marL="0" indent="0" algn="ctr">
              <a:lnSpc>
                <a:spcPct val="100000"/>
              </a:lnSpc>
              <a:buNone/>
            </a:pPr>
            <a:r>
              <a:rPr lang="en-US" sz="4800" b="1" dirty="0">
                <a:solidFill>
                  <a:srgbClr val="015DBB"/>
                </a:solidFill>
                <a:latin typeface="MiSans" pitchFamily="34" charset="0"/>
                <a:ea typeface="MiSans" pitchFamily="34" charset="-122"/>
                <a:cs typeface="MiSans" pitchFamily="34" charset="-120"/>
              </a:rPr>
              <a:t>移动弯道超车</a:t>
            </a:r>
            <a:endParaRPr lang="en-US" sz="1600" dirty="0"/>
          </a:p>
        </p:txBody>
      </p:sp>
      <p:sp>
        <p:nvSpPr>
          <p:cNvPr id="4" name="Text 1"/>
          <p:cNvSpPr/>
          <p:nvPr/>
        </p:nvSpPr>
        <p:spPr>
          <a:xfrm>
            <a:off x="3332163" y="1433195"/>
            <a:ext cx="5956935" cy="1485900"/>
          </a:xfrm>
          <a:prstGeom prst="rect">
            <a:avLst/>
          </a:prstGeom>
          <a:noFill/>
          <a:ln/>
        </p:spPr>
        <p:txBody>
          <a:bodyPr wrap="square" lIns="91440" tIns="45720" rIns="91440" bIns="45720" rtlCol="0" anchor="t">
            <a:spAutoFit/>
          </a:bodyPr>
          <a:lstStyle/>
          <a:p>
            <a:pPr marL="0" indent="0" algn="ctr">
              <a:lnSpc>
                <a:spcPct val="100000"/>
              </a:lnSpc>
              <a:buNone/>
            </a:pPr>
            <a:r>
              <a:rPr lang="en-US" sz="9600" b="1" dirty="0">
                <a:solidFill>
                  <a:srgbClr val="015DBB"/>
                </a:solidFill>
                <a:latin typeface="MiSans" pitchFamily="34" charset="0"/>
                <a:ea typeface="MiSans" pitchFamily="34" charset="-122"/>
                <a:cs typeface="MiSans" pitchFamily="34" charset="-120"/>
              </a:rPr>
              <a:t>03</a:t>
            </a:r>
            <a:endParaRPr lang="en-US" sz="1600" dirty="0"/>
          </a:p>
        </p:txBody>
      </p:sp>
      <p:pic>
        <p:nvPicPr>
          <p:cNvPr id="5" name="Image 1" descr="https://kimi-img.moonshot.cn/pub/slides/slides_tmpl/image/25-09-08-12:55:40-d2v63j5nfo2stf9dk4mg.png"/>
          <p:cNvPicPr>
            <a:picLocks noChangeAspect="1"/>
          </p:cNvPicPr>
          <p:nvPr/>
        </p:nvPicPr>
        <p:blipFill>
          <a:blip r:embed="rId4"/>
          <a:srcRect t="1192" b="1192"/>
          <a:stretch/>
        </p:blipFill>
        <p:spPr>
          <a:xfrm>
            <a:off x="5251133" y="1950720"/>
            <a:ext cx="2118995" cy="1132205"/>
          </a:xfrm>
          <a:prstGeom prst="rect">
            <a:avLst/>
          </a:prstGeom>
        </p:spPr>
      </p:pic>
      <p:pic>
        <p:nvPicPr>
          <p:cNvPr id="6" name="Image 2" descr="https://kimi-img.moonshot.cn/pub/slides/slides_tmpl/image/25-09-08-12:55:57-d2v63ndnfo2stf9dk540.png"/>
          <p:cNvPicPr>
            <a:picLocks noChangeAspect="1"/>
          </p:cNvPicPr>
          <p:nvPr/>
        </p:nvPicPr>
        <p:blipFill>
          <a:blip r:embed="rId5"/>
          <a:srcRect t="22162"/>
          <a:stretch/>
        </p:blipFill>
        <p:spPr>
          <a:xfrm>
            <a:off x="533400" y="1191895"/>
            <a:ext cx="3402965" cy="2649220"/>
          </a:xfrm>
          <a:prstGeom prst="rect">
            <a:avLst/>
          </a:prstGeom>
        </p:spPr>
      </p:pic>
      <p:pic>
        <p:nvPicPr>
          <p:cNvPr id="7" name="Image 3" descr="https://kimi-img.moonshot.cn/pub/slides/slides_tmpl/image/25-09-08-12:55:57-d2v63ndnfo2stf9dk540.png"/>
          <p:cNvPicPr>
            <a:picLocks noChangeAspect="1"/>
          </p:cNvPicPr>
          <p:nvPr/>
        </p:nvPicPr>
        <p:blipFill>
          <a:blip r:embed="rId5">
            <a:alphaModFix amt="30000"/>
          </a:blip>
          <a:srcRect t="22162"/>
          <a:stretch/>
        </p:blipFill>
        <p:spPr>
          <a:xfrm flipH="1">
            <a:off x="8581390" y="779780"/>
            <a:ext cx="3402965" cy="2649220"/>
          </a:xfrm>
          <a:prstGeom prst="rect">
            <a:avLst/>
          </a:prstGeom>
        </p:spPr>
      </p:pic>
    </p:spTree>
  </p:cSld>
  <p:clrMapOvr>
    <a:masterClrMapping/>
  </p:clrMapOvr>
  <p:transition>
    <p:pull/>
  </p:transition>
  <p:timing>
    <p:tnLst>
      <p:par>
        <p:cTn id="1" dur="indefinite" restart="never" nodeType="tmRoot"/>
      </p:par>
    </p:tnLst>
  </p:timing>
</p:sld>
</file>

<file path=ppt/theme/theme1.xml><?xml version="1.0" encoding="utf-8"?>
<a:theme xmlns:a="http://schemas.openxmlformats.org/drawingml/2006/main" name="Custom Theme">
  <a:themeElements>
    <a:clrScheme name="Custom">
      <a:dk1>
        <a:srgbClr val="000000"/>
      </a:dk1>
      <a:lt1>
        <a:srgbClr val="FFFFFF"/>
      </a:lt1>
      <a:dk2>
        <a:srgbClr val="44546A"/>
      </a:dk2>
      <a:lt2>
        <a:srgbClr val="E7E6E6"/>
      </a:lt2>
      <a:accent1>
        <a:srgbClr val="1E46EB"/>
      </a:accent1>
      <a:accent2>
        <a:srgbClr val="1CA97E"/>
      </a:accent2>
      <a:accent3>
        <a:srgbClr val="5D91F0"/>
      </a:accent3>
      <a:accent4>
        <a:srgbClr val="000000"/>
      </a:accent4>
      <a:accent5>
        <a:srgbClr val="FFFFFF"/>
      </a:accent5>
      <a:accent6>
        <a:srgbClr val="FF9202"/>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505</Words>
  <Application>Microsoft Office PowerPoint</Application>
  <PresentationFormat>自定义</PresentationFormat>
  <Paragraphs>111</Paragraphs>
  <Slides>22</Slides>
  <Notes>22</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22</vt:i4>
      </vt:variant>
    </vt:vector>
  </HeadingPairs>
  <TitlesOfParts>
    <vt:vector size="28" baseType="lpstr">
      <vt:lpstr>Arial</vt:lpstr>
      <vt:lpstr>宋体</vt:lpstr>
      <vt:lpstr>MiSans</vt:lpstr>
      <vt:lpstr>Calibri</vt:lpstr>
      <vt:lpstr>黑体</vt:lpstr>
      <vt:lpstr>Custom Theme</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vector>
  </TitlesOfParts>
  <Company>Moonshot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数说中国：信息技术的发展</dc:title>
  <dc:subject>数说中国：信息技术的发展</dc:subject>
  <dc:creator>Kimi</dc:creator>
  <cp:lastModifiedBy>Microsoft</cp:lastModifiedBy>
  <cp:revision>15</cp:revision>
  <dcterms:created xsi:type="dcterms:W3CDTF">2025-09-17T08:33:28Z</dcterms:created>
  <dcterms:modified xsi:type="dcterms:W3CDTF">2025-09-18T06:39:19Z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IGC">
    <vt:lpwstr>{"Label":"数说中国：信息技术的发展","ContentProducer":"001191110108MACG2KBH8F10000","ProduceID":"d3573nvftae7m6pgdm0g","ReservedCode1":"","ContentPropagator":"001191110108MACG2KBH8F20000","PropagateID":"d3573nvftae7m6pgdm0g","ReservedCode2":""}</vt:lpwstr>
  </property>
</Properties>
</file>